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97" r:id="rId3"/>
    <p:sldId id="300" r:id="rId4"/>
    <p:sldId id="425" r:id="rId5"/>
    <p:sldId id="426" r:id="rId6"/>
    <p:sldId id="427" r:id="rId7"/>
    <p:sldId id="428" r:id="rId8"/>
    <p:sldId id="429" r:id="rId9"/>
    <p:sldId id="430" r:id="rId10"/>
    <p:sldId id="434" r:id="rId11"/>
    <p:sldId id="437" r:id="rId12"/>
    <p:sldId id="438" r:id="rId13"/>
    <p:sldId id="439" r:id="rId14"/>
    <p:sldId id="374" r:id="rId15"/>
    <p:sldId id="362" r:id="rId16"/>
    <p:sldId id="412" r:id="rId17"/>
    <p:sldId id="377" r:id="rId18"/>
    <p:sldId id="405" r:id="rId19"/>
    <p:sldId id="442" r:id="rId20"/>
    <p:sldId id="435" r:id="rId21"/>
    <p:sldId id="436" r:id="rId22"/>
    <p:sldId id="440" r:id="rId23"/>
    <p:sldId id="441" r:id="rId24"/>
    <p:sldId id="406" r:id="rId25"/>
    <p:sldId id="382" r:id="rId26"/>
    <p:sldId id="408" r:id="rId27"/>
    <p:sldId id="383" r:id="rId28"/>
    <p:sldId id="419" r:id="rId29"/>
    <p:sldId id="417" r:id="rId30"/>
    <p:sldId id="424" r:id="rId31"/>
    <p:sldId id="414" r:id="rId32"/>
    <p:sldId id="409" r:id="rId33"/>
    <p:sldId id="415" r:id="rId34"/>
    <p:sldId id="423" r:id="rId35"/>
  </p:sldIdLst>
  <p:sldSz cx="9144000" cy="6858000" type="screen4x3"/>
  <p:notesSz cx="6661150" cy="98313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69606"/>
    <a:srgbClr val="33CC33"/>
    <a:srgbClr val="0D0D53"/>
    <a:srgbClr val="00FF00"/>
    <a:srgbClr val="151585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5" autoAdjust="0"/>
    <p:restoredTop sz="89524" autoAdjust="0"/>
  </p:normalViewPr>
  <p:slideViewPr>
    <p:cSldViewPr>
      <p:cViewPr>
        <p:scale>
          <a:sx n="60" d="100"/>
          <a:sy n="60" d="100"/>
        </p:scale>
        <p:origin x="-238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27" y="-77"/>
      </p:cViewPr>
      <p:guideLst>
        <p:guide orient="horz" pos="309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E8C712-C3FC-4895-9954-D35221FFA8A6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37675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488" y="9337675"/>
            <a:ext cx="28860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C9917-9F75-414C-AF82-17C7E2595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1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6600"/>
            <a:ext cx="49164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76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7675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0FBEF1F-B4F8-438E-BDAF-C587FD7DB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0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www.eumayors.eu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29E92-0080-4263-9DDF-242A582730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fr-FR" smtClean="0"/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FFBFB82-C8B5-4A7A-8179-73AC1FAE91FD}" type="slidenum">
              <a:rPr lang="en-US" sz="1200" b="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de-DE">
              <a:latin typeface="Times New Roman" charset="0"/>
            </a:endParaRPr>
          </a:p>
        </p:txBody>
      </p:sp>
      <p:sp>
        <p:nvSpPr>
          <p:cNvPr id="122883" name="Espace réservé du numéro de diapositive 3"/>
          <p:cNvSpPr txBox="1">
            <a:spLocks noGrp="1"/>
          </p:cNvSpPr>
          <p:nvPr/>
        </p:nvSpPr>
        <p:spPr bwMode="auto">
          <a:xfrm>
            <a:off x="3773099" y="9336914"/>
            <a:ext cx="2886499" cy="49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algn="r" eaLnBrk="1" hangingPunct="1"/>
            <a:fld id="{E10E8F70-E7E7-4342-ADB1-3EE2ABDF670D}" type="slidenum">
              <a:rPr kumimoji="0" lang="en-US" sz="1300">
                <a:solidFill>
                  <a:srgbClr val="000000"/>
                </a:solidFill>
                <a:latin typeface="Arial" charset="0"/>
              </a:rPr>
              <a:pPr algn="r" eaLnBrk="1" hangingPunct="1"/>
              <a:t>18</a:t>
            </a:fld>
            <a:endParaRPr kumimoji="0" lang="en-US" sz="13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BEF1F-B4F8-438E-BDAF-C587FD7DBC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9280104-BA1C-4237-946A-5C2E45B04057}" type="slidenum">
              <a:rPr lang="en-US" sz="1300" b="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3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B9A53D-E75C-49EA-95A5-88B0813C76B0}" type="slidenum">
              <a:rPr lang="en-US" sz="1200" b="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56F676-8512-433C-A8DC-4BF66E20209D}" type="slidenum">
              <a:rPr lang="en-US" sz="1200" b="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31748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703FE67-FF2D-4A08-BDB8-1B017875029E}" type="slidenum">
              <a:rPr lang="en-US" sz="1200" b="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32772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24DCC0C-A127-4F57-B929-23F88B554816}" type="slidenum">
              <a:rPr lang="en-US" sz="1200" b="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1508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11" rIns="91417" bIns="45711"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F2F1B81-48E9-42FB-A1CE-0FA29FB73BC4}" type="slidenum">
              <a:rPr lang="en-US" sz="1300" b="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3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3796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678BAB-5C1C-4571-8728-442E52199B3E}" type="slidenum">
              <a:rPr lang="en-US" sz="1300" b="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sz="13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2BA45-A470-4B6F-96AB-312E7755A8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1D8AC83-BCDD-4B76-A698-1E9AFDB255BF}" type="slidenum">
              <a:rPr lang="de-DE" sz="1200" b="0">
                <a:cs typeface="+mn-cs"/>
              </a:rPr>
              <a:pPr algn="r">
                <a:defRPr/>
              </a:pPr>
              <a:t>32</a:t>
            </a:fld>
            <a:endParaRPr lang="de-DE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98534-B201-4F2D-98CB-D01E57A32DE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06594498-F46F-9D48-8C7B-99E19B1C6A73}" type="slidenum">
              <a:rPr lang="en-US" sz="1200" b="0"/>
              <a:pPr algn="r"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448F4DF1-A758-EE4A-839F-DC5EDFA49D53}" type="slidenum">
              <a:rPr lang="en-US" sz="1200" b="0"/>
              <a:pPr algn="r"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122EA30C-7378-5F48-A32E-AAF5D87086C6}" type="slidenum">
              <a:rPr lang="en-US" sz="1200" b="0"/>
              <a:pPr algn="r"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6A88C68D-FF4D-EE48-8569-5E2B354C7403}" type="slidenum">
              <a:rPr lang="en-US" sz="1200" b="0"/>
              <a:pPr algn="r"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48B033A9-C1F3-9847-AB9E-E5135F818417}" type="slidenum">
              <a:rPr lang="en-US" sz="1200" b="0"/>
              <a:pPr algn="r"/>
              <a:t>12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DC0784-6C04-4223-A53C-0BDD8ABB711F}" type="slidenum">
              <a:rPr lang="en-US" sz="1200" b="0">
                <a:cs typeface="+mn-cs"/>
              </a:rPr>
              <a:pPr algn="r">
                <a:defRPr/>
              </a:pPr>
              <a:t>13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773488" y="9337675"/>
            <a:ext cx="2886075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A3210E-96C5-40C9-A4BA-74B1E6D17AB9}" type="slidenum">
              <a:rPr lang="en-US" sz="1200" b="0">
                <a:cs typeface="+mn-cs"/>
              </a:rPr>
              <a:pPr algn="r">
                <a:defRPr/>
              </a:pPr>
              <a:t>16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24277-F828-40DB-B294-2611EF11C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958B-6B78-42F8-9390-B326768D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08E2-3366-4B81-84A1-DBAD69D46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7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B5E6-8263-434A-A9CF-112E4BDD58F1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7503-206D-4CA9-AF77-0D4D1FE79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6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E4C0-F371-4004-952C-0D858C0A0432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C0A6-098D-4156-84F5-310A7300E1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5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45CB-98B0-428A-B809-3467A6BDA0FF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EDF1-C960-4890-B68F-7B615C475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2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2897-0864-4F1F-8ADD-964B8703F1D3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BD4F-86FE-4B9A-9953-5C87128379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7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1C5A-6E38-498F-B6B0-62BBABAAEB51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8E24-1C09-45EF-9FCC-7CCE95F15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4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BA58-D17A-4045-9368-03E0D9377552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2306-B107-47B9-86DA-0EDD2F1979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9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9E59-6084-4557-8E21-6E4BF44FD1A9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BEDE-9AB2-4ADD-B164-5D29F86880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9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9471-BCF8-4A6C-A49B-1A8E2A773228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C406-372D-46A1-ADA2-BC7EF4566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91B0-B46E-4E86-976C-CAB0D278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3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F843-0465-4F36-82B9-352A8D8EFB7D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577B-8CAE-4579-848D-274C386DA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E0B2-2C05-43BF-A5CA-4D8E2A2F2A77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FABB-A731-45A3-A472-C9DA29E2C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0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8927-7878-46D3-AFCE-3F2E06C7CA77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69A2-D7B9-4129-A8E8-4E2C1A6A4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6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7553-B671-4F03-A1EB-9FD5A707B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9A2-9E22-4986-94DA-E58222B67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39E8-2D3F-4A02-AFDC-E7761B12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C4C9-15FD-4E17-B08B-7A9AB0C15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B54B-48C3-47FF-A514-945B7440B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1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ACEE-062D-4CC6-B0C3-CCCC0102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1CB4-64F9-4C1E-B96B-B251B229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B2D73D-3843-4FA1-8A9E-F7580334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200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GB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2A49C5-F65B-4425-B05B-37C9F1E82069}" type="datetimeFigureOut">
              <a:rPr lang="en-GB"/>
              <a:pPr>
                <a:defRPr/>
              </a:pPr>
              <a:t>16.10.12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6F1B68-0F9C-483F-B811-13EE2A1ED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atoliy.kopets@eumayors.eu" TargetMode="External"/><Relationship Id="rId4" Type="http://schemas.openxmlformats.org/officeDocument/2006/relationships/hyperlink" Target="mailto:khatuna.sichinava@eumayors.eu" TargetMode="External"/><Relationship Id="rId5" Type="http://schemas.openxmlformats.org/officeDocument/2006/relationships/hyperlink" Target="mailto:khatuna.sichinava@eumayors.euSvyatoslav.pavlyuk" TargetMode="External"/><Relationship Id="rId6" Type="http://schemas.openxmlformats.org/officeDocument/2006/relationships/hyperlink" Target="http://www.eumayors.eu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file://localhost/http/::www.quaker.org:clq:2007:aux:WorldEnergy.png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quaker.org/clq/2007/TQE155-EN-WorldEnergy-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worldometers.inf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nitor.com/bmotrial/oil-gas/?gclid=CJDU9_DC57ACFawtmAodk2zakw" TargetMode="External"/><Relationship Id="rId4" Type="http://schemas.openxmlformats.org/officeDocument/2006/relationships/hyperlink" Target="http://www.wtrg.com/prices.htm" TargetMode="External"/><Relationship Id="rId5" Type="http://schemas.openxmlformats.org/officeDocument/2006/relationships/hyperlink" Target="http://www.wtrg.com/oil_graphs/oilprice1869.gif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tms1.visicom.ua:1.0.1:ukraine_ru:0:1:1.png" TargetMode="External"/><Relationship Id="rId4" Type="http://schemas.openxmlformats.org/officeDocument/2006/relationships/image" Target="../media/image10.png"/><Relationship Id="rId5" Type="http://schemas.openxmlformats.org/officeDocument/2006/relationships/image" Target="file://localhost/http/::tms1.visicom.ua:1.0.1:ukraine_ru:0:2:1.png" TargetMode="External"/><Relationship Id="rId6" Type="http://schemas.openxmlformats.org/officeDocument/2006/relationships/image" Target="../media/image11.png"/><Relationship Id="rId7" Type="http://schemas.openxmlformats.org/officeDocument/2006/relationships/image" Target="file://localhost/http/::tms2.visicom.ua:1.0.1:ukraine_ru:0:1:0.png" TargetMode="External"/><Relationship Id="rId8" Type="http://schemas.openxmlformats.org/officeDocument/2006/relationships/image" Target="../media/image12.png"/><Relationship Id="rId9" Type="http://schemas.openxmlformats.org/officeDocument/2006/relationships/image" Target="file://localhost/http/::tms3.visicom.ua:1.0.1:ukraine_ru:0:0:0.png" TargetMode="External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66813" y="2209800"/>
            <a:ext cx="8229600" cy="22272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«Соглашение Мэров -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Восток» -  новый проект Европейской Комиссии в поддержку устойчивого энергетического развития городов</a:t>
            </a:r>
            <a:endParaRPr lang="fr-BE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5656" y="5037667"/>
            <a:ext cx="72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CC33"/>
                </a:solidFill>
              </a:rPr>
              <a:t>Святослав </a:t>
            </a:r>
            <a:r>
              <a:rPr lang="ru-RU" dirty="0" err="1">
                <a:solidFill>
                  <a:srgbClr val="33CC33"/>
                </a:solidFill>
              </a:rPr>
              <a:t>Павлюк</a:t>
            </a:r>
            <a:endParaRPr lang="en-GB" dirty="0">
              <a:solidFill>
                <a:srgbClr val="33CC33"/>
              </a:solidFill>
            </a:endParaRPr>
          </a:p>
          <a:p>
            <a:r>
              <a:rPr lang="ru-RU" dirty="0">
                <a:solidFill>
                  <a:srgbClr val="33CC33"/>
                </a:solidFill>
              </a:rPr>
              <a:t>Ключевой Эксперт программы</a:t>
            </a:r>
            <a:r>
              <a:rPr lang="en-GB" dirty="0">
                <a:solidFill>
                  <a:srgbClr val="33CC33"/>
                </a:solidFill>
              </a:rPr>
              <a:t>, Covenant of Mayors-</a:t>
            </a:r>
            <a:r>
              <a:rPr lang="en-GB" dirty="0" err="1">
                <a:solidFill>
                  <a:srgbClr val="33CC33"/>
                </a:solidFill>
              </a:rPr>
              <a:t>Eas</a:t>
            </a:r>
            <a:r>
              <a:rPr lang="ru-RU" dirty="0">
                <a:solidFill>
                  <a:srgbClr val="33CC33"/>
                </a:solidFill>
              </a:rPr>
              <a:t>Е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58750"/>
            <a:ext cx="9051925" cy="1143000"/>
          </a:xfrm>
        </p:spPr>
        <p:txBody>
          <a:bodyPr/>
          <a:lstStyle/>
          <a:p>
            <a:r>
              <a:rPr lang="ru-RU" sz="3200" b="1" dirty="0" smtClean="0">
                <a:latin typeface="Arial" charset="0"/>
                <a:cs typeface="Arial" charset="0"/>
              </a:rPr>
              <a:t>Важно понимать, что</a:t>
            </a:r>
            <a:endParaRPr lang="en-US" sz="3200" b="1" dirty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600200"/>
            <a:ext cx="8512175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Мировое производство нефти достигло пика и будет уменьшаться, что будет сильно влиять на деятельность людей</a:t>
            </a:r>
            <a:r>
              <a:rPr lang="ru-RU" sz="2400" dirty="0">
                <a:solidFill>
                  <a:srgbClr val="17375E"/>
                </a:solidFill>
                <a:latin typeface="Arial" charset="0"/>
                <a:cs typeface="Arial" charset="0"/>
              </a:rPr>
              <a:t>.</a:t>
            </a:r>
            <a:endParaRPr lang="en-AU" sz="2400" dirty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r>
              <a:rPr lang="ru-RU" sz="2400" dirty="0" smtClean="0">
                <a:latin typeface="Arial" charset="0"/>
                <a:cs typeface="Arial" charset="0"/>
              </a:rPr>
              <a:t>Замена нефти газом лишь временно облегчит ситуацию.</a:t>
            </a:r>
            <a:endParaRPr lang="en-AU" sz="2400" dirty="0">
              <a:latin typeface="Arial" charset="0"/>
              <a:cs typeface="Arial" charset="0"/>
            </a:endParaRPr>
          </a:p>
          <a:p>
            <a:r>
              <a:rPr lang="ru-RU" sz="2400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Выжигание ископаемых топлив привело к изменениям климата</a:t>
            </a:r>
            <a:endParaRPr lang="en-AU" sz="2400" dirty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r>
              <a:rPr lang="en-AU" sz="2400" dirty="0">
                <a:latin typeface="Arial" charset="0"/>
                <a:cs typeface="Arial" charset="0"/>
              </a:rPr>
              <a:t>60% </a:t>
            </a:r>
            <a:r>
              <a:rPr lang="ru-RU" sz="2400" dirty="0" smtClean="0">
                <a:latin typeface="Arial" charset="0"/>
                <a:cs typeface="Arial" charset="0"/>
              </a:rPr>
              <a:t>людей на планете столкнутся с ограниченным доступом к чистой воде </a:t>
            </a:r>
            <a:r>
              <a:rPr lang="ru-RU" sz="2400" dirty="0" smtClean="0">
                <a:latin typeface="Arial" charset="0"/>
                <a:cs typeface="Arial" charset="0"/>
              </a:rPr>
              <a:t>в </a:t>
            </a:r>
            <a:r>
              <a:rPr lang="en-AU" sz="2400" dirty="0" smtClean="0">
                <a:latin typeface="Arial" charset="0"/>
                <a:cs typeface="Arial" charset="0"/>
              </a:rPr>
              <a:t>2025 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  <a:p>
            <a:r>
              <a:rPr lang="ru-RU" sz="2400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Производство продуктов питания столкнется з проблемами из-за  из ограничений по  нефти и воде.</a:t>
            </a:r>
            <a:endParaRPr lang="en-AU" sz="2400" dirty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AU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AU" sz="2800" dirty="0">
              <a:latin typeface="Calibri" charset="0"/>
            </a:endParaRPr>
          </a:p>
        </p:txBody>
      </p:sp>
      <p:sp>
        <p:nvSpPr>
          <p:cNvPr id="49155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latin typeface="Calibri" charset="0"/>
              </a:rPr>
              <a:t>Индустриальная цивилизация скоро закончится. Это не громкое заявление,  и не апокалиптическое пророчество</a:t>
            </a:r>
          </a:p>
          <a:p>
            <a:pPr algn="ctr">
              <a:buFontTx/>
              <a:buNone/>
            </a:pPr>
            <a:r>
              <a:rPr lang="ru-RU" b="1" dirty="0" smtClean="0">
                <a:latin typeface="Calibri" charset="0"/>
              </a:rPr>
              <a:t>Наоборот, это выводы </a:t>
            </a:r>
            <a:r>
              <a:rPr lang="ru-RU" b="1" dirty="0" err="1" smtClean="0">
                <a:latin typeface="Calibri" charset="0"/>
              </a:rPr>
              <a:t>наболее</a:t>
            </a:r>
            <a:r>
              <a:rPr lang="ru-RU" b="1" dirty="0" smtClean="0">
                <a:latin typeface="Calibri" charset="0"/>
              </a:rPr>
              <a:t> уважаемых, хорошо оплачиваемых геологов, физиков и </a:t>
            </a:r>
            <a:r>
              <a:rPr lang="ru-RU" b="1" dirty="0">
                <a:latin typeface="Calibri" charset="0"/>
              </a:rPr>
              <a:t>и</a:t>
            </a:r>
            <a:r>
              <a:rPr lang="ru-RU" b="1" dirty="0" smtClean="0">
                <a:latin typeface="Calibri" charset="0"/>
              </a:rPr>
              <a:t>нвестиционных банкиров</a:t>
            </a:r>
            <a:r>
              <a:rPr lang="en-US" dirty="0" smtClean="0">
                <a:latin typeface="Calibri" charset="0"/>
              </a:rPr>
              <a:t>.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pPr algn="ctr">
              <a:buFontTx/>
              <a:buNone/>
            </a:pPr>
            <a:endParaRPr lang="en-US" sz="2400" i="1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000" i="1" dirty="0">
                <a:latin typeface="Calibri" charset="0"/>
              </a:rPr>
              <a:t>Source: </a:t>
            </a:r>
            <a:r>
              <a:rPr lang="en-US" sz="2000" dirty="0">
                <a:latin typeface="Calibri" charset="0"/>
              </a:rPr>
              <a:t>David </a:t>
            </a:r>
            <a:r>
              <a:rPr lang="en-US" sz="2000" dirty="0" err="1">
                <a:latin typeface="Calibri" charset="0"/>
              </a:rPr>
              <a:t>Savinar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i="1" dirty="0">
                <a:latin typeface="Calibri" charset="0"/>
              </a:rPr>
              <a:t>Life After the Oil Crash</a:t>
            </a:r>
            <a:r>
              <a:rPr lang="en-US" sz="2000" dirty="0">
                <a:latin typeface="Calibri" charset="0"/>
              </a:rPr>
              <a:t>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58750"/>
            <a:ext cx="9051925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Плохие новости для </a:t>
            </a:r>
            <a:r>
              <a:rPr lang="en-A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“</a:t>
            </a:r>
            <a:r>
              <a:rPr lang="en-AU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Homo </a:t>
            </a:r>
            <a:r>
              <a:rPr lang="en-AU" sz="3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Industrialis</a:t>
            </a:r>
            <a:r>
              <a:rPr lang="en-AU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”</a:t>
            </a:r>
            <a:endParaRPr lang="en-US" sz="32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ous-titre 2"/>
          <p:cNvSpPr txBox="1">
            <a:spLocks/>
          </p:cNvSpPr>
          <p:nvPr/>
        </p:nvSpPr>
        <p:spPr bwMode="auto">
          <a:xfrm>
            <a:off x="1027113" y="3068638"/>
            <a:ext cx="79200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5400" b="0" dirty="0" smtClean="0">
                <a:solidFill>
                  <a:srgbClr val="1F497D"/>
                </a:solidFill>
              </a:rPr>
              <a:t>Пора действовать </a:t>
            </a:r>
            <a:r>
              <a:rPr lang="en-US" sz="5400" b="0" dirty="0" smtClean="0">
                <a:solidFill>
                  <a:srgbClr val="1F497D"/>
                </a:solidFill>
              </a:rPr>
              <a:t>!</a:t>
            </a:r>
            <a:r>
              <a:rPr lang="en-US" sz="5400" b="0" dirty="0">
                <a:solidFill>
                  <a:srgbClr val="1F497D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77928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ous-titre 2"/>
          <p:cNvSpPr>
            <a:spLocks noGrp="1"/>
          </p:cNvSpPr>
          <p:nvPr>
            <p:ph type="body" idx="1"/>
          </p:nvPr>
        </p:nvSpPr>
        <p:spPr>
          <a:xfrm>
            <a:off x="827088" y="17732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/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76327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2800" b="0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 sz="1800" b="0">
              <a:solidFill>
                <a:srgbClr val="99CC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42988" y="1700213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sz="2000" b="0">
              <a:solidFill>
                <a:srgbClr val="99CC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042988" y="443706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fr-FR" sz="2000" b="0"/>
          </a:p>
        </p:txBody>
      </p:sp>
      <p:pic>
        <p:nvPicPr>
          <p:cNvPr id="8198" name="Picture 23" descr="Dortmund_economy_living_Westenhellw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284538"/>
            <a:ext cx="27241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24"/>
          <p:cNvSpPr txBox="1">
            <a:spLocks noChangeArrowheads="1"/>
          </p:cNvSpPr>
          <p:nvPr/>
        </p:nvSpPr>
        <p:spPr bwMode="auto">
          <a:xfrm>
            <a:off x="755650" y="194945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4572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ts val="1200"/>
              </a:spcBef>
              <a:spcAft>
                <a:spcPts val="1200"/>
              </a:spcAft>
              <a:buFontTx/>
              <a:buBlip>
                <a:blip r:embed="rId4"/>
              </a:buBlip>
            </a:pPr>
            <a:r>
              <a:rPr lang="ru-RU" sz="2400" b="0">
                <a:solidFill>
                  <a:srgbClr val="1F497D"/>
                </a:solidFill>
              </a:rPr>
              <a:t>Битва за энергетически безопасное будущее и здоровую окружающую среду будет выиграна либо проиграна на местном уровне</a:t>
            </a:r>
          </a:p>
        </p:txBody>
      </p: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684213" y="3505200"/>
            <a:ext cx="5484812" cy="27574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39750" indent="-4572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Tx/>
              <a:buBlip>
                <a:blip r:embed="rId4"/>
              </a:buBlip>
            </a:pPr>
            <a:r>
              <a:rPr lang="en-US" sz="2400" i="1">
                <a:solidFill>
                  <a:srgbClr val="1F497D"/>
                </a:solidFill>
              </a:rPr>
              <a:t>‘</a:t>
            </a:r>
            <a:r>
              <a:rPr lang="ru-RU" sz="2400" i="1">
                <a:solidFill>
                  <a:srgbClr val="1F497D"/>
                </a:solidFill>
              </a:rPr>
              <a:t>Являясь экономическими двигателями регионов</a:t>
            </a:r>
            <a:r>
              <a:rPr lang="ru-RU" sz="2400"/>
              <a:t> </a:t>
            </a:r>
            <a:r>
              <a:rPr lang="ru-RU" sz="2400" i="1">
                <a:solidFill>
                  <a:srgbClr val="1F497D"/>
                </a:solidFill>
              </a:rPr>
              <a:t>города потребляют 75% всей энергии и выбрасывают в воздух 75 % </a:t>
            </a:r>
            <a:r>
              <a:rPr lang="en-US" sz="2400" i="1">
                <a:solidFill>
                  <a:srgbClr val="1F497D"/>
                </a:solidFill>
              </a:rPr>
              <a:t>CO</a:t>
            </a:r>
            <a:r>
              <a:rPr lang="en-US" sz="2400" i="1" baseline="-25000">
                <a:solidFill>
                  <a:srgbClr val="1F497D"/>
                </a:solidFill>
              </a:rPr>
              <a:t>2</a:t>
            </a:r>
            <a:r>
              <a:rPr lang="en-US" sz="2400" i="1">
                <a:solidFill>
                  <a:srgbClr val="1F497D"/>
                </a:solidFill>
              </a:rPr>
              <a:t> </a:t>
            </a:r>
            <a:r>
              <a:rPr lang="ru-RU" sz="2400" i="1">
                <a:solidFill>
                  <a:srgbClr val="1F497D"/>
                </a:solidFill>
              </a:rPr>
              <a:t>в Европе»</a:t>
            </a:r>
            <a:endParaRPr lang="en-US" sz="2400" i="1">
              <a:solidFill>
                <a:srgbClr val="1F497D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ru-RU" sz="1800" b="0" i="1">
                <a:solidFill>
                  <a:srgbClr val="1F497D"/>
                </a:solidFill>
              </a:rPr>
              <a:t>        Источник</a:t>
            </a:r>
            <a:r>
              <a:rPr lang="en-US" sz="1800" b="0" i="1">
                <a:solidFill>
                  <a:srgbClr val="1F497D"/>
                </a:solidFill>
              </a:rPr>
              <a:t>: </a:t>
            </a:r>
          </a:p>
          <a:p>
            <a:pPr algn="l" eaLnBrk="1" hangingPunct="1"/>
            <a:r>
              <a:rPr lang="ru-RU" sz="1800" b="0" i="1">
                <a:solidFill>
                  <a:srgbClr val="1F497D"/>
                </a:solidFill>
              </a:rPr>
              <a:t>        </a:t>
            </a:r>
            <a:r>
              <a:rPr lang="en-US" sz="1800" b="0" i="1">
                <a:solidFill>
                  <a:srgbClr val="1F497D"/>
                </a:solidFill>
              </a:rPr>
              <a:t>UNFCCC Environmental Integrity Group, 2009 </a:t>
            </a:r>
          </a:p>
        </p:txBody>
      </p:sp>
      <p:sp>
        <p:nvSpPr>
          <p:cNvPr id="8201" name="Titre 1"/>
          <p:cNvSpPr>
            <a:spLocks/>
          </p:cNvSpPr>
          <p:nvPr/>
        </p:nvSpPr>
        <p:spPr bwMode="auto">
          <a:xfrm>
            <a:off x="842963" y="0"/>
            <a:ext cx="82296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1F497D"/>
                </a:solidFill>
              </a:rPr>
              <a:t>«Философия» Соглашения Мэров</a:t>
            </a:r>
            <a:endParaRPr lang="en-GB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8172450" cy="1557338"/>
          </a:xfrm>
        </p:spPr>
        <p:txBody>
          <a:bodyPr/>
          <a:lstStyle/>
          <a:p>
            <a:r>
              <a:rPr lang="ru-RU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Что такое Соглашение Мэров</a:t>
            </a:r>
            <a:r>
              <a:rPr lang="en-US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84213" y="1654175"/>
            <a:ext cx="8280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Blip>
                <a:blip r:embed="rId2"/>
              </a:buBlip>
            </a:pPr>
            <a:r>
              <a:rPr lang="ru-RU" sz="2400" b="0" dirty="0">
                <a:solidFill>
                  <a:srgbClr val="1F497D"/>
                </a:solidFill>
              </a:rPr>
              <a:t>Это </a:t>
            </a:r>
            <a:r>
              <a:rPr lang="ru-RU" sz="2400" dirty="0" smtClean="0">
                <a:solidFill>
                  <a:srgbClr val="1F497D"/>
                </a:solidFill>
              </a:rPr>
              <a:t>флагманское</a:t>
            </a:r>
            <a:r>
              <a:rPr lang="ru-RU" sz="2400" dirty="0" smtClean="0">
                <a:solidFill>
                  <a:srgbClr val="1F497D"/>
                </a:solidFill>
              </a:rPr>
              <a:t> </a:t>
            </a:r>
            <a:r>
              <a:rPr lang="ru-RU" sz="2400" dirty="0">
                <a:solidFill>
                  <a:srgbClr val="1F497D"/>
                </a:solidFill>
              </a:rPr>
              <a:t>Европейское движение </a:t>
            </a:r>
            <a:r>
              <a:rPr lang="ru-RU" sz="2400" b="0" dirty="0">
                <a:solidFill>
                  <a:srgbClr val="1F497D"/>
                </a:solidFill>
              </a:rPr>
              <a:t>которое вовлекает местные и региональные органы власти в процессы устойчивого энергетического развития и защиты климата</a:t>
            </a:r>
            <a:endParaRPr lang="en-US" sz="2400" b="0" dirty="0">
              <a:solidFill>
                <a:srgbClr val="1F497D"/>
              </a:solidFill>
            </a:endParaRPr>
          </a:p>
          <a:p>
            <a:pPr algn="l" eaLnBrk="1" hangingPunct="1">
              <a:buFontTx/>
              <a:buBlip>
                <a:blip r:embed="rId2"/>
              </a:buBlip>
            </a:pPr>
            <a:r>
              <a:rPr lang="ru-RU" sz="2400" b="0" dirty="0">
                <a:solidFill>
                  <a:srgbClr val="1F497D"/>
                </a:solidFill>
              </a:rPr>
              <a:t>Оно основывается на </a:t>
            </a:r>
            <a:r>
              <a:rPr lang="ru-RU" sz="2400" dirty="0">
                <a:solidFill>
                  <a:srgbClr val="1F497D"/>
                </a:solidFill>
              </a:rPr>
              <a:t>добровольных обязательствах  </a:t>
            </a:r>
            <a:r>
              <a:rPr lang="ru-RU" sz="2400" b="0" dirty="0">
                <a:solidFill>
                  <a:srgbClr val="1F497D"/>
                </a:solidFill>
              </a:rPr>
              <a:t>сторон-подписантов соглашения достичь и превзойти следующие цели</a:t>
            </a:r>
            <a:r>
              <a:rPr lang="en-US" sz="2400" b="0" dirty="0">
                <a:solidFill>
                  <a:srgbClr val="1F497D"/>
                </a:solidFill>
              </a:rPr>
              <a:t>:</a:t>
            </a:r>
          </a:p>
          <a:p>
            <a:pPr algn="l" eaLnBrk="1" hangingPunct="1"/>
            <a:r>
              <a:rPr lang="en-US" sz="2400" b="0" dirty="0">
                <a:solidFill>
                  <a:srgbClr val="1F497D"/>
                </a:solidFill>
              </a:rPr>
              <a:t>	-20%</a:t>
            </a:r>
            <a:r>
              <a:rPr lang="ru-RU" sz="2400" b="0" dirty="0">
                <a:solidFill>
                  <a:srgbClr val="1F497D"/>
                </a:solidFill>
              </a:rPr>
              <a:t> снижения энергопотребления (за счет </a:t>
            </a:r>
            <a:r>
              <a:rPr lang="ru-RU" sz="2400" b="0" dirty="0" smtClean="0">
                <a:solidFill>
                  <a:srgbClr val="1F497D"/>
                </a:solidFill>
              </a:rPr>
              <a:t>увеличения </a:t>
            </a:r>
            <a:r>
              <a:rPr lang="ru-RU" sz="2400" b="0" dirty="0" err="1">
                <a:solidFill>
                  <a:srgbClr val="1F497D"/>
                </a:solidFill>
              </a:rPr>
              <a:t>энергоэффективности</a:t>
            </a:r>
            <a:r>
              <a:rPr lang="ru-RU" sz="2400" b="0" dirty="0">
                <a:solidFill>
                  <a:srgbClr val="1F497D"/>
                </a:solidFill>
              </a:rPr>
              <a:t> и устранения потерь энергии</a:t>
            </a:r>
            <a:r>
              <a:rPr lang="en-US" sz="2400" b="0" dirty="0">
                <a:solidFill>
                  <a:srgbClr val="1F497D"/>
                </a:solidFill>
              </a:rPr>
              <a:t>)</a:t>
            </a:r>
            <a:r>
              <a:rPr lang="ru-RU" sz="2400" b="0" dirty="0">
                <a:solidFill>
                  <a:srgbClr val="1F497D"/>
                </a:solidFill>
              </a:rPr>
              <a:t>.</a:t>
            </a:r>
          </a:p>
          <a:p>
            <a:pPr algn="l" eaLnBrk="1" hangingPunct="1"/>
            <a:r>
              <a:rPr lang="en-US" sz="2400" b="0" dirty="0">
                <a:solidFill>
                  <a:srgbClr val="1F497D"/>
                </a:solidFill>
              </a:rPr>
              <a:t>	-</a:t>
            </a:r>
            <a:r>
              <a:rPr lang="ru-RU" sz="2400" b="0" dirty="0">
                <a:solidFill>
                  <a:srgbClr val="1F497D"/>
                </a:solidFill>
              </a:rPr>
              <a:t>2</a:t>
            </a:r>
            <a:r>
              <a:rPr lang="en-US" sz="2400" b="0" dirty="0">
                <a:solidFill>
                  <a:srgbClr val="1F497D"/>
                </a:solidFill>
              </a:rPr>
              <a:t>0% </a:t>
            </a:r>
            <a:r>
              <a:rPr lang="ru-RU" sz="2400" b="0" dirty="0">
                <a:solidFill>
                  <a:srgbClr val="1F497D"/>
                </a:solidFill>
              </a:rPr>
              <a:t> увеличения доли возобновляемых источников энергии  в </a:t>
            </a:r>
            <a:r>
              <a:rPr lang="ru-RU" sz="2400" b="0" dirty="0" smtClean="0">
                <a:solidFill>
                  <a:srgbClr val="1F497D"/>
                </a:solidFill>
              </a:rPr>
              <a:t>энергобалансе</a:t>
            </a:r>
            <a:r>
              <a:rPr lang="en-US" sz="2400" b="0" dirty="0" smtClean="0">
                <a:solidFill>
                  <a:srgbClr val="1F497D"/>
                </a:solidFill>
              </a:rPr>
              <a:t> </a:t>
            </a:r>
            <a:r>
              <a:rPr lang="ru-RU" sz="2400" b="0" dirty="0" smtClean="0">
                <a:solidFill>
                  <a:srgbClr val="1F497D"/>
                </a:solidFill>
              </a:rPr>
              <a:t> </a:t>
            </a:r>
            <a:r>
              <a:rPr lang="ru-RU" sz="2400" b="0" dirty="0">
                <a:solidFill>
                  <a:srgbClr val="1F497D"/>
                </a:solidFill>
              </a:rPr>
              <a:t>и</a:t>
            </a:r>
            <a:endParaRPr lang="en-US" sz="2400" b="0" dirty="0">
              <a:solidFill>
                <a:srgbClr val="1F497D"/>
              </a:solidFill>
            </a:endParaRPr>
          </a:p>
          <a:p>
            <a:pPr algn="l" eaLnBrk="1" hangingPunct="1"/>
            <a:r>
              <a:rPr lang="en-US" sz="2400" b="0" dirty="0">
                <a:solidFill>
                  <a:srgbClr val="1F497D"/>
                </a:solidFill>
              </a:rPr>
              <a:t>	- 20% CO</a:t>
            </a:r>
            <a:r>
              <a:rPr lang="en-US" sz="2400" b="0" baseline="-25000" dirty="0">
                <a:solidFill>
                  <a:srgbClr val="1F497D"/>
                </a:solidFill>
              </a:rPr>
              <a:t>2</a:t>
            </a:r>
            <a:r>
              <a:rPr lang="en-US" sz="2400" b="0" dirty="0">
                <a:solidFill>
                  <a:srgbClr val="1F497D"/>
                </a:solidFill>
              </a:rPr>
              <a:t> </a:t>
            </a:r>
            <a:r>
              <a:rPr lang="ru-RU" sz="2400" b="0" dirty="0">
                <a:solidFill>
                  <a:srgbClr val="1F497D"/>
                </a:solidFill>
              </a:rPr>
              <a:t>снижения эмиссий на местной </a:t>
            </a:r>
            <a:r>
              <a:rPr lang="ru-RU" sz="2400" b="0" dirty="0" err="1">
                <a:solidFill>
                  <a:srgbClr val="1F497D"/>
                </a:solidFill>
              </a:rPr>
              <a:t>територии</a:t>
            </a:r>
            <a:r>
              <a:rPr lang="ru-RU" sz="2400" b="0" dirty="0">
                <a:solidFill>
                  <a:srgbClr val="1F497D"/>
                </a:solidFill>
              </a:rPr>
              <a:t>.</a:t>
            </a:r>
            <a:endParaRPr lang="en-US" sz="2400" b="0" dirty="0">
              <a:solidFill>
                <a:srgbClr val="1F497D"/>
              </a:solidFill>
            </a:endParaRP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8064500" cy="1557338"/>
          </a:xfrm>
        </p:spPr>
        <p:txBody>
          <a:bodyPr/>
          <a:lstStyle/>
          <a:p>
            <a:r>
              <a:rPr lang="ru-RU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Соглашение Мэров призывает</a:t>
            </a:r>
            <a:r>
              <a:rPr lang="en-US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755650" y="1268413"/>
            <a:ext cx="8347075" cy="5589587"/>
          </a:xfrm>
        </p:spPr>
        <p:txBody>
          <a:bodyPr/>
          <a:lstStyle/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На местном уровне перевыполнить цели  Европейского Сообщества: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сократить на 20% эмиссии </a:t>
            </a: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CO</a:t>
            </a:r>
            <a:r>
              <a:rPr lang="en-US" sz="2000" b="1" baseline="-25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2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к </a:t>
            </a: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2020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г</a:t>
            </a: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uk-UA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за счет пов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ышения энергоэффективности и расширения применения возобновляемых источников энергии</a:t>
            </a:r>
            <a:endParaRPr lang="en-US" sz="20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Разработать соответствующую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местную устойчивую энергетическую политику </a:t>
            </a: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и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административную структуру </a:t>
            </a: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для ее внедрения </a:t>
            </a:r>
            <a:endParaRPr lang="en-US" sz="20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Поддержать эти обязательства с помощью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Плана действий по устойчивой энергетике </a:t>
            </a: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ПДУЭ</a:t>
            </a:r>
            <a:r>
              <a:rPr lang="en-US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)</a:t>
            </a:r>
          </a:p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Подключить граждан и другие заинтересованные стороны </a:t>
            </a: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для усовершенствования и внедрения ПДУЭ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Готовить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периодические отчеты, </a:t>
            </a: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подтверждающих факт поэтапной реализации ПДУЭ</a:t>
            </a:r>
            <a:endParaRPr lang="en-US" sz="20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539750" indent="-457200" algn="just">
              <a:spcBef>
                <a:spcPts val="600"/>
              </a:spcBef>
              <a:spcAft>
                <a:spcPts val="600"/>
              </a:spcAft>
              <a:buFont typeface="Arial" charset="0"/>
              <a:buBlip>
                <a:blip r:embed="rId2"/>
              </a:buBlip>
            </a:pP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Приглашать другие города </a:t>
            </a:r>
            <a:r>
              <a:rPr lang="ru-RU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к участию в инициативе</a:t>
            </a:r>
            <a:endParaRPr lang="en-US" sz="20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900113" y="12684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770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sz="2000" b="0">
              <a:solidFill>
                <a:srgbClr val="99CC00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042988" y="422116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fr-FR" sz="2000" b="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877050" y="2349500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sz="1600" b="0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785813" y="1643063"/>
            <a:ext cx="6523037" cy="472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5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1F497D"/>
                </a:solidFill>
              </a:rPr>
              <a:t>качественные энергетические услуги </a:t>
            </a:r>
            <a:r>
              <a:rPr lang="en-US" sz="2400" i="1" dirty="0">
                <a:solidFill>
                  <a:srgbClr val="1F497D"/>
                </a:solidFill>
              </a:rPr>
              <a:t>+ </a:t>
            </a:r>
            <a:br>
              <a:rPr lang="en-US" sz="2400" i="1" dirty="0">
                <a:solidFill>
                  <a:srgbClr val="1F497D"/>
                </a:solidFill>
              </a:rPr>
            </a:br>
            <a:r>
              <a:rPr lang="ru-RU" sz="2400" i="1" dirty="0">
                <a:solidFill>
                  <a:srgbClr val="1F497D"/>
                </a:solidFill>
              </a:rPr>
              <a:t>безопасность энергоснабжения</a:t>
            </a:r>
            <a:r>
              <a:rPr lang="en-US" sz="2400" i="1" dirty="0">
                <a:solidFill>
                  <a:srgbClr val="1F497D"/>
                </a:solidFill>
              </a:rPr>
              <a:t> </a:t>
            </a:r>
            <a:r>
              <a:rPr lang="ru-RU" sz="2400" i="1" dirty="0">
                <a:solidFill>
                  <a:srgbClr val="1F497D"/>
                </a:solidFill>
              </a:rPr>
              <a:t>          </a:t>
            </a:r>
            <a:r>
              <a:rPr lang="en-US" sz="2400" i="1" dirty="0">
                <a:solidFill>
                  <a:srgbClr val="1F497D"/>
                </a:solidFill>
              </a:rPr>
              <a:t> </a:t>
            </a:r>
            <a:r>
              <a:rPr lang="ru-RU" sz="2400" i="1" dirty="0">
                <a:solidFill>
                  <a:srgbClr val="1F497D"/>
                </a:solidFill>
              </a:rPr>
              <a:t> </a:t>
            </a:r>
            <a:r>
              <a:rPr lang="en-US" sz="2400" i="1" dirty="0">
                <a:solidFill>
                  <a:srgbClr val="1F497D"/>
                </a:solidFill>
              </a:rPr>
              <a:t>+ </a:t>
            </a:r>
            <a:br>
              <a:rPr lang="en-US" sz="2400" i="1" dirty="0">
                <a:solidFill>
                  <a:srgbClr val="1F497D"/>
                </a:solidFill>
              </a:rPr>
            </a:br>
            <a:r>
              <a:rPr lang="ru-RU" sz="2400" i="1" dirty="0">
                <a:solidFill>
                  <a:srgbClr val="1F497D"/>
                </a:solidFill>
              </a:rPr>
              <a:t>здоровую окружающую среду</a:t>
            </a:r>
            <a:r>
              <a:rPr lang="en-US" sz="2400" i="1" dirty="0">
                <a:solidFill>
                  <a:srgbClr val="1F497D"/>
                </a:solidFill>
              </a:rPr>
              <a:t>   </a:t>
            </a:r>
            <a:r>
              <a:rPr lang="en-US" sz="2000" i="1" dirty="0">
                <a:solidFill>
                  <a:srgbClr val="1F497D"/>
                </a:solidFill>
              </a:rPr>
              <a:t>    </a:t>
            </a:r>
            <a:r>
              <a:rPr lang="ru-RU" sz="2000" i="1" dirty="0">
                <a:solidFill>
                  <a:srgbClr val="1F497D"/>
                </a:solidFill>
              </a:rPr>
              <a:t>             </a:t>
            </a:r>
            <a:r>
              <a:rPr lang="en-US" sz="2400" i="1" dirty="0">
                <a:solidFill>
                  <a:srgbClr val="1F497D"/>
                </a:solidFill>
              </a:rPr>
              <a:t>+</a:t>
            </a:r>
            <a:br>
              <a:rPr lang="en-US" sz="2400" i="1" dirty="0">
                <a:solidFill>
                  <a:srgbClr val="1F497D"/>
                </a:solidFill>
              </a:rPr>
            </a:br>
            <a:r>
              <a:rPr lang="ru-RU" sz="2400" i="1" dirty="0">
                <a:solidFill>
                  <a:srgbClr val="1F497D"/>
                </a:solidFill>
              </a:rPr>
              <a:t>снижение </a:t>
            </a:r>
            <a:r>
              <a:rPr lang="ru-RU" sz="2400" i="1" dirty="0" err="1">
                <a:solidFill>
                  <a:srgbClr val="1F497D"/>
                </a:solidFill>
              </a:rPr>
              <a:t>энергозатрат</a:t>
            </a:r>
            <a:r>
              <a:rPr lang="en-US" sz="2400" i="1" dirty="0">
                <a:solidFill>
                  <a:srgbClr val="1F497D"/>
                </a:solidFill>
              </a:rPr>
              <a:t> </a:t>
            </a:r>
            <a:r>
              <a:rPr lang="ru-RU" sz="2400" i="1" dirty="0" smtClean="0">
                <a:solidFill>
                  <a:srgbClr val="1F497D"/>
                </a:solidFill>
              </a:rPr>
              <a:t>		       +</a:t>
            </a:r>
          </a:p>
          <a:p>
            <a:pPr algn="l" eaLnBrk="1" hangingPunct="1">
              <a:lnSpc>
                <a:spcPts val="3500"/>
              </a:lnSpc>
              <a:spcBef>
                <a:spcPts val="0"/>
              </a:spcBef>
            </a:pPr>
            <a:r>
              <a:rPr lang="ru-RU" sz="2400" i="1" dirty="0">
                <a:solidFill>
                  <a:srgbClr val="1F497D"/>
                </a:solidFill>
              </a:rPr>
              <a:t>с</a:t>
            </a:r>
            <a:r>
              <a:rPr lang="ru-RU" sz="2400" i="1" dirty="0" smtClean="0">
                <a:solidFill>
                  <a:srgbClr val="1F497D"/>
                </a:solidFill>
              </a:rPr>
              <a:t>нижение бюджета на закупку энергетических услуг </a:t>
            </a:r>
            <a:r>
              <a:rPr lang="ru-RU" sz="2400" i="1" dirty="0">
                <a:solidFill>
                  <a:srgbClr val="1F497D"/>
                </a:solidFill>
              </a:rPr>
              <a:t>	                 </a:t>
            </a:r>
            <a:r>
              <a:rPr lang="ru-RU" sz="2400" i="1" dirty="0" smtClean="0">
                <a:solidFill>
                  <a:srgbClr val="1F497D"/>
                </a:solidFill>
              </a:rPr>
              <a:t>            </a:t>
            </a:r>
            <a:r>
              <a:rPr lang="en-US" sz="2400" i="1" dirty="0">
                <a:solidFill>
                  <a:srgbClr val="1F497D"/>
                </a:solidFill>
              </a:rPr>
              <a:t>+</a:t>
            </a:r>
            <a:br>
              <a:rPr lang="en-US" sz="2400" i="1" dirty="0">
                <a:solidFill>
                  <a:srgbClr val="1F497D"/>
                </a:solidFill>
              </a:rPr>
            </a:br>
            <a:r>
              <a:rPr lang="ru-RU" sz="2400" i="1" dirty="0">
                <a:solidFill>
                  <a:srgbClr val="1F497D"/>
                </a:solidFill>
              </a:rPr>
              <a:t>увеличение инвестиций</a:t>
            </a:r>
            <a:r>
              <a:rPr lang="en-US" sz="2000" i="1" dirty="0">
                <a:solidFill>
                  <a:srgbClr val="1F497D"/>
                </a:solidFill>
              </a:rPr>
              <a:t>               </a:t>
            </a:r>
            <a:r>
              <a:rPr lang="ru-RU" sz="2000" i="1" dirty="0">
                <a:solidFill>
                  <a:srgbClr val="1F497D"/>
                </a:solidFill>
              </a:rPr>
              <a:t>                  </a:t>
            </a:r>
            <a:r>
              <a:rPr lang="en-US" sz="2400" i="1" dirty="0">
                <a:solidFill>
                  <a:srgbClr val="1F497D"/>
                </a:solidFill>
              </a:rPr>
              <a:t>+</a:t>
            </a:r>
            <a:br>
              <a:rPr lang="en-US" sz="2400" i="1" dirty="0">
                <a:solidFill>
                  <a:srgbClr val="1F497D"/>
                </a:solidFill>
              </a:rPr>
            </a:br>
            <a:r>
              <a:rPr lang="ru-RU" sz="2400" i="1" dirty="0">
                <a:solidFill>
                  <a:srgbClr val="1F497D"/>
                </a:solidFill>
              </a:rPr>
              <a:t>увеличение числа рабочих мест            </a:t>
            </a:r>
            <a:r>
              <a:rPr lang="ru-RU" sz="2400" i="1" dirty="0">
                <a:solidFill>
                  <a:srgbClr val="069606"/>
                </a:solidFill>
              </a:rPr>
              <a:t>=</a:t>
            </a:r>
            <a:r>
              <a:rPr lang="ru-RU" sz="2400" i="1" dirty="0">
                <a:solidFill>
                  <a:srgbClr val="33CC33"/>
                </a:solidFill>
              </a:rPr>
              <a:t>   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</a:pPr>
            <a:r>
              <a:rPr lang="ru-RU" sz="2400" i="1" dirty="0">
                <a:solidFill>
                  <a:srgbClr val="069606"/>
                </a:solidFill>
              </a:rPr>
              <a:t>более привлекательные для проживания города</a:t>
            </a:r>
            <a:endParaRPr lang="en-US" sz="2400" i="1" dirty="0">
              <a:solidFill>
                <a:srgbClr val="069606"/>
              </a:solidFill>
            </a:endParaRPr>
          </a:p>
        </p:txBody>
      </p:sp>
      <p:sp>
        <p:nvSpPr>
          <p:cNvPr id="9222" name="Titre 1"/>
          <p:cNvSpPr>
            <a:spLocks/>
          </p:cNvSpPr>
          <p:nvPr/>
        </p:nvSpPr>
        <p:spPr bwMode="auto">
          <a:xfrm>
            <a:off x="755650" y="0"/>
            <a:ext cx="81470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chemeClr val="tx2"/>
                </a:solidFill>
              </a:rPr>
              <a:t>Что даст городу Соглашение Мэров</a:t>
            </a:r>
            <a:r>
              <a:rPr lang="en-GB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4" name="Picture 3" descr="C:\Users\jana.cicmanova\Documents\COVENANT\Task 3_Promotion\CoM Events\Annual ceremonies\2 annual event\Videos\Videos_1_CoMcities\Part 6 Quality of life\21-Helsinki_t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92375"/>
            <a:ext cx="20891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899592" y="5373216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 txBox="1">
            <a:spLocks/>
          </p:cNvSpPr>
          <p:nvPr/>
        </p:nvSpPr>
        <p:spPr bwMode="auto">
          <a:xfrm>
            <a:off x="962025" y="9525"/>
            <a:ext cx="8110538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1F497D"/>
                </a:solidFill>
              </a:rPr>
              <a:t>Соглашение шаг за шагом</a:t>
            </a:r>
            <a:endParaRPr lang="en-GB">
              <a:solidFill>
                <a:srgbClr val="1F497D"/>
              </a:solidFill>
            </a:endParaRPr>
          </a:p>
        </p:txBody>
      </p:sp>
      <p:sp>
        <p:nvSpPr>
          <p:cNvPr id="4" name="Arc plein 3"/>
          <p:cNvSpPr/>
          <p:nvPr/>
        </p:nvSpPr>
        <p:spPr>
          <a:xfrm rot="15233463">
            <a:off x="1470025" y="3398838"/>
            <a:ext cx="2827337" cy="1658938"/>
          </a:xfrm>
          <a:prstGeom prst="blockArc">
            <a:avLst>
              <a:gd name="adj1" fmla="val 14837053"/>
              <a:gd name="adj2" fmla="val 21401056"/>
              <a:gd name="adj3" fmla="val 28789"/>
            </a:avLst>
          </a:prstGeom>
          <a:solidFill>
            <a:srgbClr val="00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10244" name="Image 6" descr="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71788"/>
            <a:ext cx="31130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 bwMode="auto">
          <a:xfrm rot="597427">
            <a:off x="4039119" y="2704146"/>
            <a:ext cx="3101975" cy="5384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1018938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FFD500"/>
                </a:solidFill>
              </a:rPr>
              <a:t>- 20% CO</a:t>
            </a:r>
            <a:r>
              <a:rPr lang="en-GB" baseline="-25000" dirty="0">
                <a:solidFill>
                  <a:srgbClr val="FFD500"/>
                </a:solidFill>
              </a:rPr>
              <a:t>2 </a:t>
            </a:r>
            <a:r>
              <a:rPr lang="ru-RU" dirty="0">
                <a:solidFill>
                  <a:srgbClr val="FFD500"/>
                </a:solidFill>
              </a:rPr>
              <a:t>ЦЕЛЬ</a:t>
            </a:r>
            <a:endParaRPr lang="en-GB" dirty="0">
              <a:solidFill>
                <a:srgbClr val="FFD5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FFD500"/>
                </a:solidFill>
              </a:rPr>
              <a:t>к</a:t>
            </a:r>
            <a:r>
              <a:rPr lang="en-GB" dirty="0">
                <a:solidFill>
                  <a:srgbClr val="FFD500"/>
                </a:solidFill>
              </a:rPr>
              <a:t> 2020</a:t>
            </a:r>
          </a:p>
        </p:txBody>
      </p:sp>
      <p:sp>
        <p:nvSpPr>
          <p:cNvPr id="9" name="Flèche courbée vers la gauche 8"/>
          <p:cNvSpPr/>
          <p:nvPr/>
        </p:nvSpPr>
        <p:spPr>
          <a:xfrm rot="16200000">
            <a:off x="4510882" y="-846931"/>
            <a:ext cx="1338262" cy="6070600"/>
          </a:xfrm>
          <a:prstGeom prst="curvedLeftArrow">
            <a:avLst>
              <a:gd name="adj1" fmla="val 25000"/>
              <a:gd name="adj2" fmla="val 35512"/>
              <a:gd name="adj3" fmla="val 15720"/>
            </a:avLst>
          </a:prstGeom>
          <a:solidFill>
            <a:srgbClr val="003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 rot="6163900">
            <a:off x="4199731" y="2369344"/>
            <a:ext cx="1846263" cy="5140325"/>
          </a:xfrm>
          <a:prstGeom prst="curvedLeftArrow">
            <a:avLst>
              <a:gd name="adj1" fmla="val 13183"/>
              <a:gd name="adj2" fmla="val 35512"/>
              <a:gd name="adj3" fmla="val 15720"/>
            </a:avLst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57250" y="1428750"/>
            <a:ext cx="2808288" cy="714375"/>
          </a:xfrm>
          <a:prstGeom prst="roundRect">
            <a:avLst/>
          </a:prstGeom>
          <a:solidFill>
            <a:srgbClr val="003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2: 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представить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План действий по устойчивой энергетике 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ПДУЭ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643688" y="4572000"/>
            <a:ext cx="2254250" cy="750888"/>
          </a:xfrm>
          <a:prstGeom prst="roundRect">
            <a:avLst/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3: 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представить отчет о внедрении ПДУЭ</a:t>
            </a:r>
            <a:endParaRPr lang="en-GB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643688" y="2857500"/>
            <a:ext cx="2270125" cy="808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0">
                <a:solidFill>
                  <a:srgbClr val="002060"/>
                </a:solidFill>
                <a:latin typeface="Arial" charset="0"/>
                <a:cs typeface="Arial" charset="0"/>
              </a:rPr>
              <a:t>Внедрение мероприятий  по устойчивой энергии и  сокращению выбросов CO2</a:t>
            </a:r>
            <a:endParaRPr lang="en-GB" sz="1200" b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643688" y="3714750"/>
            <a:ext cx="228600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dirty="0">
                <a:solidFill>
                  <a:srgbClr val="1F497D"/>
                </a:solidFill>
                <a:latin typeface="Arial" charset="0"/>
                <a:cs typeface="Arial" charset="0"/>
              </a:rPr>
              <a:t>Мониторинг состояния и отчеты относительно  прогресса в реализации ПДУЭ</a:t>
            </a:r>
            <a:endParaRPr lang="en-GB" sz="14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7656023">
            <a:off x="3020219" y="4506119"/>
            <a:ext cx="512762" cy="2279650"/>
          </a:xfrm>
          <a:prstGeom prst="curvedLeftArrow">
            <a:avLst>
              <a:gd name="adj1" fmla="val 42488"/>
              <a:gd name="adj2" fmla="val 105960"/>
              <a:gd name="adj3" fmla="val 65523"/>
            </a:avLst>
          </a:prstGeom>
          <a:solidFill>
            <a:srgbClr val="97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24300" y="6015038"/>
            <a:ext cx="2643188" cy="693737"/>
          </a:xfrm>
          <a:prstGeom prst="roundRect">
            <a:avLst/>
          </a:prstGeom>
          <a:solidFill>
            <a:srgbClr val="97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u="sng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>
                <a:solidFill>
                  <a:schemeClr val="bg1"/>
                </a:solidFill>
                <a:latin typeface="Arial" charset="0"/>
                <a:cs typeface="Arial" charset="0"/>
              </a:rPr>
              <a:t>1: </a:t>
            </a:r>
            <a:r>
              <a:rPr lang="ru-RU" sz="1400" u="sng">
                <a:solidFill>
                  <a:schemeClr val="bg1"/>
                </a:solidFill>
                <a:latin typeface="Arial" charset="0"/>
                <a:cs typeface="Arial" charset="0"/>
              </a:rPr>
              <a:t>Подписание Соглашения Мэров</a:t>
            </a:r>
            <a:endParaRPr lang="en-GB" sz="1400" u="sng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57250" y="4797425"/>
            <a:ext cx="2058988" cy="576263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0">
                <a:solidFill>
                  <a:srgbClr val="002060"/>
                </a:solidFill>
                <a:latin typeface="Arial" charset="0"/>
                <a:cs typeface="Arial" charset="0"/>
              </a:rPr>
              <a:t>Формирование Энергетической команды</a:t>
            </a:r>
            <a:endParaRPr lang="en-GB" sz="1200" b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57250" y="3213100"/>
            <a:ext cx="2274888" cy="647700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Составление </a:t>
            </a:r>
            <a:r>
              <a:rPr lang="ru-RU" sz="1200" b="0" dirty="0" err="1">
                <a:solidFill>
                  <a:srgbClr val="002060"/>
                </a:solidFill>
                <a:latin typeface="Arial" charset="0"/>
                <a:cs typeface="Arial" charset="0"/>
              </a:rPr>
              <a:t>энергети-ческих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балансов и базового кадастра выбросов СО</a:t>
            </a:r>
            <a:r>
              <a:rPr lang="ru-RU" sz="1200" b="0" baseline="-25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GB" sz="1200" b="0" baseline="-25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57250" y="3925888"/>
            <a:ext cx="2143125" cy="798512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0">
                <a:solidFill>
                  <a:srgbClr val="002060"/>
                </a:solidFill>
                <a:latin typeface="Arial" charset="0"/>
                <a:cs typeface="Arial" charset="0"/>
              </a:rPr>
              <a:t>Определение долгосроч-ного видения энерге-тической и климатической политики для города</a:t>
            </a:r>
            <a:endParaRPr lang="en-GB" sz="1200" b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7250" y="2214563"/>
            <a:ext cx="2635250" cy="927100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Разработка</a:t>
            </a:r>
            <a:r>
              <a:rPr lang="en-GB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Плана действий по устойчивой энергетике в сотрудничестве </a:t>
            </a:r>
            <a:r>
              <a:rPr lang="en-US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c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местными заинтересованными сторонами и гражданами</a:t>
            </a:r>
            <a:endParaRPr lang="en-GB" sz="12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20953594">
            <a:off x="5203359" y="5275343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6AB3"/>
                </a:solidFill>
              </a:rPr>
              <a:t>мониторинг</a:t>
            </a:r>
            <a:endParaRPr lang="en-GB" sz="1600" dirty="0">
              <a:solidFill>
                <a:srgbClr val="006AB3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 rot="2222209">
            <a:off x="2970521" y="5381259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97B42A"/>
                </a:solidFill>
              </a:rPr>
              <a:t>начинать</a:t>
            </a:r>
            <a:endParaRPr lang="en-GB" sz="1600" dirty="0">
              <a:solidFill>
                <a:srgbClr val="97B42A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 rot="1431018">
            <a:off x="6097040" y="1645730"/>
            <a:ext cx="1890259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1742152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>
                <a:solidFill>
                  <a:srgbClr val="002060"/>
                </a:solidFill>
                <a:cs typeface="Arial" charset="0"/>
              </a:rPr>
              <a:t>осуществлять</a:t>
            </a:r>
            <a:endParaRPr lang="en-GB" sz="1600" dirty="0">
              <a:solidFill>
                <a:srgbClr val="003068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 rot="19963103">
            <a:off x="6358088" y="5401271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rgbClr val="006AB3"/>
                </a:solidFill>
              </a:rPr>
              <a:t>&amp; </a:t>
            </a:r>
            <a:r>
              <a:rPr lang="ru-RU" sz="1600" dirty="0">
                <a:solidFill>
                  <a:srgbClr val="006AB3"/>
                </a:solidFill>
              </a:rPr>
              <a:t>обратная связь</a:t>
            </a:r>
            <a:endParaRPr lang="en-GB" sz="1600" dirty="0">
              <a:solidFill>
                <a:srgbClr val="006AB3"/>
              </a:solidFill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900113" y="13414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ous-titre 2"/>
          <p:cNvSpPr txBox="1">
            <a:spLocks/>
          </p:cNvSpPr>
          <p:nvPr/>
        </p:nvSpPr>
        <p:spPr bwMode="auto">
          <a:xfrm>
            <a:off x="2627313" y="6381750"/>
            <a:ext cx="37449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Arial" charset="0"/>
              </a:defRPr>
            </a:lvl9pPr>
          </a:lstStyle>
          <a:p>
            <a:pPr eaLnBrk="1" hangingPunct="1"/>
            <a:endParaRPr kumimoji="0" lang="en-GB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21858" name="Titre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561262" cy="1143000"/>
          </a:xfrm>
        </p:spPr>
        <p:txBody>
          <a:bodyPr/>
          <a:lstStyle/>
          <a:p>
            <a:pPr eaLnBrk="1" hangingPunct="1"/>
            <a:r>
              <a:rPr kumimoji="0" lang="ru-RU" sz="2800" dirty="0" smtClean="0">
                <a:solidFill>
                  <a:schemeClr val="tx2"/>
                </a:solidFill>
                <a:latin typeface="Arial Black" charset="0"/>
              </a:rPr>
              <a:t>Базовый уровень выбросов  - в каких секторах проводятся оценки?</a:t>
            </a:r>
            <a:endParaRPr kumimoji="0" lang="en-GB" sz="2800" dirty="0">
              <a:latin typeface="Calibri" charset="0"/>
            </a:endParaRPr>
          </a:p>
        </p:txBody>
      </p:sp>
      <p:pic>
        <p:nvPicPr>
          <p:cNvPr id="121859" name="Picture 2" descr="C:\Users\user\Documents\Climate Alliance\Covenant of Mayors\T5 - Monitoring the implementation\Thematic Leaflet 4 - BEI &amp; SEAP\Illustrations TL\graphique_p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2641" b="4549"/>
          <a:stretch>
            <a:fillRect/>
          </a:stretch>
        </p:blipFill>
        <p:spPr bwMode="auto">
          <a:xfrm>
            <a:off x="900113" y="1628775"/>
            <a:ext cx="82438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1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47106" name="Діаграма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7" t="-3522" r="-2434" b="-5769"/>
          <a:stretch>
            <a:fillRect/>
          </a:stretch>
        </p:blipFill>
        <p:spPr bwMode="auto">
          <a:xfrm>
            <a:off x="755650" y="1800225"/>
            <a:ext cx="83883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332656"/>
            <a:ext cx="8382000" cy="1368152"/>
          </a:xfrm>
        </p:spPr>
        <p:txBody>
          <a:bodyPr tIns="0"/>
          <a:lstStyle/>
          <a:p>
            <a:pPr marL="26988" indent="0" algn="ctr">
              <a:spcBef>
                <a:spcPct val="0"/>
              </a:spcBef>
              <a:buFont typeface="Wingdings 2" charset="0"/>
              <a:buNone/>
            </a:pPr>
            <a:r>
              <a:rPr lang="ru-RU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Проекция потребления энергии в Львове </a:t>
            </a:r>
            <a:r>
              <a:rPr lang="en-US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</a:t>
            </a:r>
            <a:r>
              <a:rPr lang="ru-RU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сценарий - делаем как всегда</a:t>
            </a:r>
            <a:r>
              <a:rPr lang="ru-RU" b="1" dirty="0">
                <a:solidFill>
                  <a:srgbClr val="1F497D"/>
                </a:solidFill>
                <a:latin typeface="Arial" charset="0"/>
                <a:cs typeface="Arial" charset="0"/>
              </a:rPr>
              <a:t>)</a:t>
            </a:r>
            <a:r>
              <a:rPr lang="uk-UA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uk-UA" b="1" dirty="0">
                <a:solidFill>
                  <a:srgbClr val="1F497D"/>
                </a:solidFill>
                <a:latin typeface="Arial" charset="0"/>
                <a:cs typeface="Arial" charset="0"/>
              </a:rPr>
              <a:t/>
            </a:r>
            <a:br>
              <a:rPr lang="uk-UA" b="1" dirty="0">
                <a:solidFill>
                  <a:srgbClr val="1F497D"/>
                </a:solidFill>
                <a:latin typeface="Arial" charset="0"/>
                <a:cs typeface="Arial" charset="0"/>
              </a:rPr>
            </a:br>
            <a:r>
              <a:rPr lang="ru-RU" b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endParaRPr lang="uk-UA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47108" name="Text Box 13"/>
          <p:cNvSpPr txBox="1">
            <a:spLocks noChangeArrowheads="1"/>
          </p:cNvSpPr>
          <p:nvPr/>
        </p:nvSpPr>
        <p:spPr bwMode="auto">
          <a:xfrm>
            <a:off x="685800" y="6262688"/>
            <a:ext cx="806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dirty="0" smtClean="0"/>
              <a:t>Ожидание </a:t>
            </a:r>
            <a:r>
              <a:rPr lang="en-US" dirty="0" smtClean="0"/>
              <a:t> </a:t>
            </a:r>
            <a:r>
              <a:rPr lang="en-US" dirty="0"/>
              <a:t>+</a:t>
            </a:r>
            <a:r>
              <a:rPr lang="uk-UA" dirty="0"/>
              <a:t> 20</a:t>
            </a:r>
            <a:r>
              <a:rPr lang="uk-UA" dirty="0" smtClean="0"/>
              <a:t>%</a:t>
            </a:r>
            <a:r>
              <a:rPr lang="ru-RU" dirty="0" smtClean="0"/>
              <a:t>до </a:t>
            </a:r>
            <a:r>
              <a:rPr lang="en-US" dirty="0" smtClean="0"/>
              <a:t> </a:t>
            </a:r>
            <a:r>
              <a:rPr lang="en-US" dirty="0"/>
              <a:t>2020</a:t>
            </a:r>
            <a:r>
              <a:rPr lang="uk-UA" dirty="0"/>
              <a:t>  </a:t>
            </a:r>
            <a:endParaRPr lang="ru-RU" dirty="0"/>
          </a:p>
        </p:txBody>
      </p:sp>
      <p:sp>
        <p:nvSpPr>
          <p:cNvPr id="47109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96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573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Вкратце о Соглашении Мэров</a:t>
            </a:r>
            <a:endParaRPr lang="en-GB" sz="3200" b="1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6" descr="sign 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575" y="3989387"/>
            <a:ext cx="3500462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4" name="Sous-titre 2"/>
          <p:cNvSpPr txBox="1">
            <a:spLocks/>
          </p:cNvSpPr>
          <p:nvPr/>
        </p:nvSpPr>
        <p:spPr bwMode="auto">
          <a:xfrm>
            <a:off x="900113" y="1628775"/>
            <a:ext cx="81010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Blip>
                <a:blip r:embed="rId4"/>
              </a:buBlip>
            </a:pPr>
            <a:r>
              <a:rPr lang="en-US" sz="2400" b="0">
                <a:solidFill>
                  <a:srgbClr val="1F497D"/>
                </a:solidFill>
              </a:rPr>
              <a:t> </a:t>
            </a:r>
            <a:r>
              <a:rPr lang="ru-RU" sz="2400" b="0">
                <a:solidFill>
                  <a:srgbClr val="1F497D"/>
                </a:solidFill>
              </a:rPr>
              <a:t>Данная инициатива оформилась в феврале 2009 г. при участи Генерального директората по вопросам энергетики Европейской Комиссии с целью поддержки местных и региональных  органов власти в вопросах устойчивого энергетического развития и противо-действия изменениям климата</a:t>
            </a:r>
            <a:endParaRPr lang="en-GB" sz="2400" b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40" y="3935413"/>
            <a:ext cx="3535737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827088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12938"/>
            <a:ext cx="8285162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13"/>
          <p:cNvSpPr txBox="1">
            <a:spLocks noChangeArrowheads="1"/>
          </p:cNvSpPr>
          <p:nvPr/>
        </p:nvSpPr>
        <p:spPr bwMode="auto">
          <a:xfrm>
            <a:off x="912813" y="5951538"/>
            <a:ext cx="7850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 smtClean="0"/>
              <a:t>Ожидаемое увеличение более чем в 3 раза в сравнении з 2012 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4813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46038"/>
            <a:ext cx="8382000" cy="2390775"/>
          </a:xfrm>
        </p:spPr>
        <p:txBody>
          <a:bodyPr tIns="0"/>
          <a:lstStyle/>
          <a:p>
            <a:pPr marL="26988" indent="0" algn="ctr">
              <a:spcBef>
                <a:spcPct val="0"/>
              </a:spcBef>
              <a:buFont typeface="Wingdings 2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Рост платежей за энергию во Львове 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(</a:t>
            </a:r>
            <a:r>
              <a:rPr lang="ru-RU" b="1" dirty="0">
                <a:solidFill>
                  <a:srgbClr val="1F497D"/>
                </a:solidFill>
                <a:latin typeface="Arial" charset="0"/>
                <a:cs typeface="Arial" charset="0"/>
              </a:rPr>
              <a:t>сценарий -  делаем как </a:t>
            </a:r>
            <a:r>
              <a:rPr lang="ru-RU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всегда)</a:t>
            </a:r>
            <a:endParaRPr lang="uk-UA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8133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2000"/>
            <a:ext cx="833755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550" y="176213"/>
            <a:ext cx="7867650" cy="2390775"/>
          </a:xfrm>
        </p:spPr>
        <p:txBody>
          <a:bodyPr tIns="0"/>
          <a:lstStyle/>
          <a:p>
            <a:pPr marL="26988" indent="0" algn="ctr">
              <a:spcBef>
                <a:spcPct val="0"/>
              </a:spcBef>
              <a:buFont typeface="Wingdings 2" charset="0"/>
              <a:buNone/>
            </a:pPr>
            <a:r>
              <a:rPr kumimoji="0" lang="ru-RU" b="1" dirty="0" smtClean="0">
                <a:solidFill>
                  <a:srgbClr val="1F497D"/>
                </a:solidFill>
                <a:latin typeface="Arial" charset="0"/>
              </a:rPr>
              <a:t>Потребление энергии во Львове, сценарий Соглашения Мэров</a:t>
            </a:r>
            <a:endParaRPr kumimoji="0" lang="uk-UA" b="1" dirty="0">
              <a:solidFill>
                <a:srgbClr val="1F497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98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351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8" y="1844824"/>
            <a:ext cx="82804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176213"/>
            <a:ext cx="8382000" cy="2390775"/>
          </a:xfrm>
        </p:spPr>
        <p:txBody>
          <a:bodyPr tIns="0"/>
          <a:lstStyle/>
          <a:p>
            <a:pPr marL="26988" indent="0" algn="ctr">
              <a:spcBef>
                <a:spcPct val="0"/>
              </a:spcBef>
              <a:buFont typeface="Wingdings 2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Сравнение платежей за энергию во Львове </a:t>
            </a:r>
            <a:r>
              <a:rPr kumimoji="0" lang="uk-UA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kumimoji="0" lang="uk-UA" b="1" dirty="0">
                <a:solidFill>
                  <a:schemeClr val="tx2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Сценарий Соглашения Мэров</a:t>
            </a:r>
            <a:endParaRPr kumimoji="0" lang="uk-UA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8826" y="6270727"/>
            <a:ext cx="630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Город не потратит напрасно  более 40%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01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8243887" cy="1285875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/>
            </a:r>
            <a:br>
              <a:rPr lang="en-GB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</a:br>
            <a:r>
              <a:rPr lang="ru-RU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Что такое План действий по устойчивой энергетике</a:t>
            </a:r>
            <a:r>
              <a:rPr lang="en-GB" sz="32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1267" name="Picture 5" descr="Genova(en)_Page_01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3382">
            <a:off x="7031038" y="4283075"/>
            <a:ext cx="7969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London SEAP_Page_001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411">
            <a:off x="8107363" y="4195763"/>
            <a:ext cx="8143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uelva SEAP_Page_0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61866">
            <a:off x="6796881" y="4622007"/>
            <a:ext cx="8223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reda_Page_0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513">
            <a:off x="7673975" y="4230688"/>
            <a:ext cx="774700" cy="1371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20855508">
            <a:off x="6811963" y="5518150"/>
            <a:ext cx="2078037" cy="11303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rgbClr val="54A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  <a:cs typeface="Arial" charset="0"/>
              </a:rPr>
              <a:t>740 SEAP </a:t>
            </a:r>
            <a:r>
              <a:rPr lang="ru-RU" sz="2000" dirty="0">
                <a:solidFill>
                  <a:schemeClr val="accent2"/>
                </a:solidFill>
                <a:cs typeface="Arial" charset="0"/>
              </a:rPr>
              <a:t>уже подписаны</a:t>
            </a:r>
            <a:endParaRPr lang="en-GB" sz="20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857250" y="1714500"/>
            <a:ext cx="79565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Tx/>
              <a:buBlip>
                <a:blip r:embed="rId7"/>
              </a:buBlip>
            </a:pPr>
            <a:r>
              <a:rPr lang="en-GB" sz="2400" b="0" dirty="0">
                <a:solidFill>
                  <a:srgbClr val="1F497D"/>
                </a:solidFill>
              </a:rPr>
              <a:t> </a:t>
            </a:r>
            <a:r>
              <a:rPr lang="ru-RU" sz="2300" dirty="0" smtClean="0">
                <a:solidFill>
                  <a:srgbClr val="1F497D"/>
                </a:solidFill>
              </a:rPr>
              <a:t>Политический </a:t>
            </a:r>
            <a:r>
              <a:rPr lang="ru-RU" sz="2300" dirty="0">
                <a:solidFill>
                  <a:srgbClr val="1F497D"/>
                </a:solidFill>
              </a:rPr>
              <a:t>документ</a:t>
            </a:r>
            <a:r>
              <a:rPr lang="ru-RU" sz="2300" b="0" dirty="0">
                <a:solidFill>
                  <a:srgbClr val="1F497D"/>
                </a:solidFill>
              </a:rPr>
              <a:t>: он должен быть утвержден советом муниципалитета</a:t>
            </a:r>
            <a:endParaRPr lang="fr-BE" sz="2300" b="0" dirty="0">
              <a:solidFill>
                <a:srgbClr val="1F497D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785813" y="2500313"/>
            <a:ext cx="80010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247650" algn="just">
              <a:buFontTx/>
              <a:buBlip>
                <a:blip r:embed="rId7"/>
              </a:buBlip>
            </a:pPr>
            <a:r>
              <a:rPr lang="en-GB" sz="2400" dirty="0">
                <a:solidFill>
                  <a:srgbClr val="1F497D"/>
                </a:solidFill>
              </a:rPr>
              <a:t> </a:t>
            </a:r>
            <a:r>
              <a:rPr lang="ru-RU" sz="2300" dirty="0">
                <a:solidFill>
                  <a:srgbClr val="1F497D"/>
                </a:solidFill>
              </a:rPr>
              <a:t>Стратегический документ</a:t>
            </a:r>
            <a:r>
              <a:rPr lang="en-US" sz="2300" dirty="0">
                <a:solidFill>
                  <a:srgbClr val="1F497D"/>
                </a:solidFill>
              </a:rPr>
              <a:t>:</a:t>
            </a:r>
            <a:r>
              <a:rPr lang="ru-RU" sz="2300" dirty="0">
                <a:solidFill>
                  <a:srgbClr val="1F497D"/>
                </a:solidFill>
              </a:rPr>
              <a:t> </a:t>
            </a:r>
            <a:r>
              <a:rPr lang="ru-RU" sz="2300" b="0" dirty="0">
                <a:solidFill>
                  <a:srgbClr val="1F497D"/>
                </a:solidFill>
              </a:rPr>
              <a:t>разработан в сотрудничестве с местными заинтересованными сторонами и гражданами</a:t>
            </a:r>
          </a:p>
          <a:p>
            <a:pPr marL="342900" indent="-247650" algn="just">
              <a:buFontTx/>
              <a:buBlip>
                <a:blip r:embed="rId7"/>
              </a:buBlip>
            </a:pPr>
            <a:r>
              <a:rPr lang="ru-RU" sz="2300" dirty="0">
                <a:solidFill>
                  <a:srgbClr val="1F497D"/>
                </a:solidFill>
              </a:rPr>
              <a:t>Функциональный документ</a:t>
            </a:r>
            <a:r>
              <a:rPr lang="en-US" sz="2300" dirty="0">
                <a:solidFill>
                  <a:srgbClr val="1F497D"/>
                </a:solidFill>
              </a:rPr>
              <a:t>:</a:t>
            </a:r>
            <a:r>
              <a:rPr lang="ru-RU" sz="2300" dirty="0">
                <a:solidFill>
                  <a:srgbClr val="1F497D"/>
                </a:solidFill>
              </a:rPr>
              <a:t> </a:t>
            </a:r>
            <a:r>
              <a:rPr lang="ru-RU" sz="2300" b="0" dirty="0">
                <a:solidFill>
                  <a:srgbClr val="1F497D"/>
                </a:solidFill>
              </a:rPr>
              <a:t>ПДУЭ определяет конкретные мероприятия по сокращению                     . энергопотребления и выбросов, </a:t>
            </a:r>
          </a:p>
          <a:p>
            <a:pPr marL="342900" indent="-247650" algn="just"/>
            <a:r>
              <a:rPr lang="ru-RU" sz="2300" b="0" dirty="0">
                <a:solidFill>
                  <a:srgbClr val="1F497D"/>
                </a:solidFill>
              </a:rPr>
              <a:t>   подкрепленный графиком выполнения</a:t>
            </a:r>
          </a:p>
          <a:p>
            <a:pPr marL="342900" indent="-247650" algn="just"/>
            <a:r>
              <a:rPr lang="ru-RU" sz="2300" b="0" dirty="0">
                <a:solidFill>
                  <a:srgbClr val="1F497D"/>
                </a:solidFill>
              </a:rPr>
              <a:t>   и распределения  обязанностей.                                . Он преобразует долговременную                                  . </a:t>
            </a:r>
            <a:br>
              <a:rPr lang="ru-RU" sz="2300" b="0" dirty="0">
                <a:solidFill>
                  <a:srgbClr val="1F497D"/>
                </a:solidFill>
              </a:rPr>
            </a:br>
            <a:r>
              <a:rPr lang="ru-RU" sz="2300" b="0" dirty="0">
                <a:solidFill>
                  <a:srgbClr val="1F497D"/>
                </a:solidFill>
              </a:rPr>
              <a:t>стратегию в действия.</a:t>
            </a:r>
            <a:endParaRPr lang="fr-BE" sz="2300" b="0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143000" y="6040438"/>
            <a:ext cx="5572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2000" i="1">
                <a:solidFill>
                  <a:schemeClr val="accent2"/>
                </a:solidFill>
              </a:rPr>
              <a:t>см каталог Планов действий на</a:t>
            </a:r>
            <a:r>
              <a:rPr lang="en-GB" sz="2000" i="1">
                <a:solidFill>
                  <a:schemeClr val="accent2"/>
                </a:solidFill>
              </a:rPr>
              <a:t> </a:t>
            </a:r>
            <a:r>
              <a:rPr lang="ru-RU" sz="2000" i="1">
                <a:solidFill>
                  <a:schemeClr val="accent2"/>
                </a:solidFill>
              </a:rPr>
              <a:t/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en-GB" sz="2000" i="1">
                <a:solidFill>
                  <a:schemeClr val="hlink"/>
                </a:solidFill>
              </a:rPr>
              <a:t>www.eumayors.eu</a:t>
            </a:r>
            <a:endParaRPr lang="en-US" sz="2000" i="1">
              <a:solidFill>
                <a:schemeClr val="hlink"/>
              </a:solidFill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Titre 1"/>
          <p:cNvSpPr>
            <a:spLocks noGrp="1"/>
          </p:cNvSpPr>
          <p:nvPr>
            <p:ph type="title"/>
          </p:nvPr>
        </p:nvSpPr>
        <p:spPr>
          <a:xfrm>
            <a:off x="749300" y="0"/>
            <a:ext cx="8172450" cy="155733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Ключевые показатели Соглашения </a:t>
            </a:r>
            <a:br>
              <a:rPr lang="ru-RU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(по состоянию на сентябрь 2012 года)</a:t>
            </a:r>
            <a:endParaRPr lang="en-GB" sz="32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5650" y="1776413"/>
            <a:ext cx="5184775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>
            <a:spAutoFit/>
          </a:bodyPr>
          <a:lstStyle/>
          <a:p>
            <a:pPr indent="-457200" algn="just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sz="2800" b="0" dirty="0">
                <a:solidFill>
                  <a:srgbClr val="1F497D"/>
                </a:solidFill>
              </a:rPr>
              <a:t> </a:t>
            </a:r>
            <a:r>
              <a:rPr lang="ru-RU" sz="2800" b="0" dirty="0" smtClean="0">
                <a:solidFill>
                  <a:srgbClr val="1F497D"/>
                </a:solidFill>
              </a:rPr>
              <a:t>в около 4100 </a:t>
            </a:r>
            <a:r>
              <a:rPr lang="ru-RU" sz="2400" dirty="0" smtClean="0">
                <a:solidFill>
                  <a:srgbClr val="1F497D"/>
                </a:solidFill>
              </a:rPr>
              <a:t>городах</a:t>
            </a:r>
            <a:r>
              <a:rPr lang="ru-RU" sz="2400" dirty="0">
                <a:solidFill>
                  <a:srgbClr val="1F497D"/>
                </a:solidFill>
              </a:rPr>
              <a:t>, пописавших Соглашение,  </a:t>
            </a:r>
            <a:r>
              <a:rPr lang="ru-RU" sz="2400" b="0" dirty="0">
                <a:solidFill>
                  <a:srgbClr val="1F497D"/>
                </a:solidFill>
              </a:rPr>
              <a:t>проживает </a:t>
            </a:r>
            <a:r>
              <a:rPr lang="ru-RU" sz="2400" b="0" dirty="0" smtClean="0">
                <a:solidFill>
                  <a:srgbClr val="1F497D"/>
                </a:solidFill>
              </a:rPr>
              <a:t>180 миллиона жителей</a:t>
            </a:r>
            <a:endParaRPr lang="en-GB" sz="2400" b="0" dirty="0">
              <a:solidFill>
                <a:srgbClr val="1F497D"/>
              </a:solidFill>
            </a:endParaRPr>
          </a:p>
          <a:p>
            <a:pPr indent="-457200" algn="just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sz="2400" b="0" dirty="0">
                <a:solidFill>
                  <a:srgbClr val="1F497D"/>
                </a:solidFill>
              </a:rPr>
              <a:t> </a:t>
            </a:r>
            <a:r>
              <a:rPr lang="ru-RU" sz="2400" b="0" dirty="0" smtClean="0">
                <a:solidFill>
                  <a:srgbClr val="1F497D"/>
                </a:solidFill>
              </a:rPr>
              <a:t>около </a:t>
            </a:r>
            <a:r>
              <a:rPr lang="ru-RU" sz="2400" dirty="0" smtClean="0">
                <a:solidFill>
                  <a:srgbClr val="1F497D"/>
                </a:solidFill>
              </a:rPr>
              <a:t>1400 </a:t>
            </a:r>
            <a:r>
              <a:rPr lang="ru-RU" sz="2400" b="0" dirty="0">
                <a:solidFill>
                  <a:srgbClr val="1F497D"/>
                </a:solidFill>
              </a:rPr>
              <a:t>подготовленных</a:t>
            </a:r>
            <a:r>
              <a:rPr lang="en-GB" sz="2400" dirty="0">
                <a:solidFill>
                  <a:srgbClr val="1F497D"/>
                </a:solidFill>
              </a:rPr>
              <a:t> </a:t>
            </a:r>
            <a:r>
              <a:rPr lang="ru-RU" sz="2400" dirty="0">
                <a:solidFill>
                  <a:srgbClr val="1F497D"/>
                </a:solidFill>
              </a:rPr>
              <a:t>Планов действий </a:t>
            </a:r>
            <a:r>
              <a:rPr lang="ru-RU" sz="2400" b="0" dirty="0">
                <a:solidFill>
                  <a:srgbClr val="1F497D"/>
                </a:solidFill>
              </a:rPr>
              <a:t>выявляют возможности для сокращения выбросов в объеме </a:t>
            </a:r>
            <a:r>
              <a:rPr lang="ru-RU" sz="2400" dirty="0" smtClean="0">
                <a:solidFill>
                  <a:srgbClr val="1F497D"/>
                </a:solidFill>
              </a:rPr>
              <a:t>140 </a:t>
            </a:r>
            <a:r>
              <a:rPr lang="ru-RU" sz="2400" dirty="0">
                <a:solidFill>
                  <a:srgbClr val="1F497D"/>
                </a:solidFill>
              </a:rPr>
              <a:t>миллионов тонн</a:t>
            </a:r>
            <a:r>
              <a:rPr lang="en-GB" sz="2400" dirty="0">
                <a:solidFill>
                  <a:srgbClr val="1F497D"/>
                </a:solidFill>
              </a:rPr>
              <a:t>/CO</a:t>
            </a:r>
            <a:r>
              <a:rPr lang="en-GB" sz="2400" baseline="-25000" dirty="0">
                <a:solidFill>
                  <a:srgbClr val="1F497D"/>
                </a:solidFill>
              </a:rPr>
              <a:t>2</a:t>
            </a:r>
            <a:r>
              <a:rPr lang="ru-RU" sz="2400" baseline="-25000" dirty="0">
                <a:solidFill>
                  <a:srgbClr val="1F497D"/>
                </a:solidFill>
              </a:rPr>
              <a:t>  </a:t>
            </a:r>
            <a:r>
              <a:rPr lang="ru-RU" sz="2400" b="0" dirty="0">
                <a:solidFill>
                  <a:srgbClr val="1F497D"/>
                </a:solidFill>
              </a:rPr>
              <a:t>в год</a:t>
            </a:r>
            <a:endParaRPr lang="en-GB" sz="2400" b="0" dirty="0">
              <a:solidFill>
                <a:srgbClr val="1F497D"/>
              </a:solidFill>
            </a:endParaRPr>
          </a:p>
          <a:p>
            <a:pPr indent="-457200" algn="just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2400" b="0" dirty="0">
                <a:solidFill>
                  <a:srgbClr val="1F497D"/>
                </a:solidFill>
              </a:rPr>
              <a:t>Привлечено </a:t>
            </a:r>
            <a:r>
              <a:rPr lang="ru-RU" sz="2400" dirty="0">
                <a:solidFill>
                  <a:srgbClr val="1F497D"/>
                </a:solidFill>
              </a:rPr>
              <a:t>инвестиций на общую сумму 2</a:t>
            </a:r>
            <a:r>
              <a:rPr lang="en-GB" sz="2400" dirty="0" smtClean="0">
                <a:solidFill>
                  <a:srgbClr val="1F497D"/>
                </a:solidFill>
              </a:rPr>
              <a:t> </a:t>
            </a:r>
            <a:r>
              <a:rPr lang="ru-RU" sz="2400" dirty="0">
                <a:solidFill>
                  <a:srgbClr val="1F497D"/>
                </a:solidFill>
              </a:rPr>
              <a:t>млрд  Евро</a:t>
            </a:r>
            <a:endParaRPr lang="en-GB" sz="2400" dirty="0">
              <a:solidFill>
                <a:srgbClr val="1F497D"/>
              </a:solidFill>
            </a:endParaRP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341563"/>
            <a:ext cx="31559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419281" cy="1484313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Число городов-участников Соглашения в странах Восточного Партнерства и Центральной Азии</a:t>
            </a:r>
            <a:r>
              <a:rPr lang="ru-RU" sz="3000" dirty="0" smtClean="0">
                <a:solidFill>
                  <a:srgbClr val="1F497D"/>
                </a:solidFill>
              </a:rPr>
              <a:t> </a:t>
            </a:r>
            <a:endParaRPr lang="ru-RU" sz="30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474788" y="1600200"/>
            <a:ext cx="7669212" cy="5257800"/>
          </a:xfrm>
        </p:spPr>
        <p:txBody>
          <a:bodyPr/>
          <a:lstStyle/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Украина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		</a:t>
            </a:r>
            <a:r>
              <a:rPr lang="en-GB" sz="2300" b="1" dirty="0" smtClean="0">
                <a:solidFill>
                  <a:srgbClr val="99CC00"/>
                </a:solidFill>
              </a:rPr>
              <a:t>2</a:t>
            </a:r>
            <a:r>
              <a:rPr lang="ru-RU" sz="2300" b="1" dirty="0">
                <a:solidFill>
                  <a:srgbClr val="99CC00"/>
                </a:solidFill>
              </a:rPr>
              <a:t>8</a:t>
            </a:r>
            <a:r>
              <a:rPr lang="ru-RU" sz="2300" b="1" dirty="0" smtClean="0">
                <a:solidFill>
                  <a:srgbClr val="99CC00"/>
                </a:solidFill>
              </a:rPr>
              <a:t>  </a:t>
            </a:r>
            <a:r>
              <a:rPr lang="en-GB" sz="2300" b="1" dirty="0" smtClean="0">
                <a:solidFill>
                  <a:srgbClr val="99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городов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Грузия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		  </a:t>
            </a:r>
            <a:r>
              <a:rPr lang="ru-RU" sz="2300" b="1" dirty="0">
                <a:solidFill>
                  <a:srgbClr val="99CC00"/>
                </a:solidFill>
              </a:rPr>
              <a:t>5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города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Молдова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		</a:t>
            </a:r>
            <a:r>
              <a:rPr lang="en-GB" sz="2300" b="1" dirty="0" smtClean="0">
                <a:solidFill>
                  <a:srgbClr val="99CC00"/>
                </a:solidFill>
              </a:rPr>
              <a:t>1</a:t>
            </a:r>
            <a:r>
              <a:rPr lang="ru-RU" sz="2300" b="1" dirty="0" smtClean="0">
                <a:solidFill>
                  <a:srgbClr val="99CC00"/>
                </a:solidFill>
              </a:rPr>
              <a:t>0</a:t>
            </a:r>
            <a:r>
              <a:rPr lang="en-GB" sz="2300" b="1" dirty="0" smtClean="0">
                <a:solidFill>
                  <a:srgbClr val="99CC00"/>
                </a:solidFill>
              </a:rPr>
              <a:t> </a:t>
            </a:r>
            <a:r>
              <a:rPr lang="ru-RU" sz="2300" b="1" dirty="0" smtClean="0">
                <a:solidFill>
                  <a:srgbClr val="99CC00"/>
                </a:solidFill>
              </a:rPr>
              <a:t>   </a:t>
            </a:r>
            <a:r>
              <a:rPr lang="ru-RU" sz="2300" b="1" dirty="0" smtClean="0">
                <a:solidFill>
                  <a:srgbClr val="FFCC00"/>
                </a:solidFill>
              </a:rPr>
              <a:t>городов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Киргистан</a:t>
            </a:r>
            <a:r>
              <a:rPr lang="en-GB" sz="2300" b="1" dirty="0" smtClean="0">
                <a:solidFill>
                  <a:schemeClr val="accent1"/>
                </a:solidFill>
              </a:rPr>
              <a:t>: 	</a:t>
            </a:r>
            <a:r>
              <a:rPr lang="en-GB" sz="2300" b="1" dirty="0" smtClean="0">
                <a:solidFill>
                  <a:srgbClr val="FFCC00"/>
                </a:solidFill>
              </a:rPr>
              <a:t>	  </a:t>
            </a:r>
            <a:r>
              <a:rPr lang="en-GB" sz="2300" b="1" dirty="0" smtClean="0">
                <a:solidFill>
                  <a:srgbClr val="99CC00"/>
                </a:solidFill>
              </a:rPr>
              <a:t>2 </a:t>
            </a:r>
            <a:r>
              <a:rPr lang="ru-RU" sz="2300" b="1" dirty="0" smtClean="0">
                <a:solidFill>
                  <a:srgbClr val="99CC00"/>
                </a:solidFill>
              </a:rPr>
              <a:t>    </a:t>
            </a:r>
            <a:r>
              <a:rPr lang="ru-RU" sz="2300" b="1" dirty="0" smtClean="0">
                <a:solidFill>
                  <a:srgbClr val="FFCC00"/>
                </a:solidFill>
              </a:rPr>
              <a:t>города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Армения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		  </a:t>
            </a:r>
            <a:r>
              <a:rPr lang="en-GB" sz="2300" b="1" dirty="0" smtClean="0">
                <a:solidFill>
                  <a:srgbClr val="99CC00"/>
                </a:solidFill>
              </a:rPr>
              <a:t>1</a:t>
            </a:r>
            <a:r>
              <a:rPr lang="ru-RU" sz="2300" b="1" dirty="0" smtClean="0">
                <a:solidFill>
                  <a:srgbClr val="FFCC00"/>
                </a:solidFill>
              </a:rPr>
              <a:t>     город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Беларусь</a:t>
            </a:r>
            <a:r>
              <a:rPr lang="en-GB" sz="2300" b="1" dirty="0" smtClean="0">
                <a:solidFill>
                  <a:schemeClr val="accent1"/>
                </a:solidFill>
              </a:rPr>
              <a:t> 	</a:t>
            </a:r>
            <a:r>
              <a:rPr lang="en-GB" sz="2300" b="1" dirty="0" smtClean="0">
                <a:solidFill>
                  <a:srgbClr val="FFCC00"/>
                </a:solidFill>
              </a:rPr>
              <a:t>	  </a:t>
            </a:r>
            <a:r>
              <a:rPr lang="en-GB" sz="2300" b="1" dirty="0" smtClean="0">
                <a:solidFill>
                  <a:srgbClr val="99CC00"/>
                </a:solidFill>
              </a:rPr>
              <a:t>1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 город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Азербайджан</a:t>
            </a:r>
            <a:r>
              <a:rPr lang="en-GB" sz="2300" b="1" dirty="0" smtClean="0">
                <a:solidFill>
                  <a:schemeClr val="accent1"/>
                </a:solidFill>
              </a:rPr>
              <a:t>: </a:t>
            </a:r>
            <a:r>
              <a:rPr lang="ru-RU" sz="2300" b="1" dirty="0" smtClean="0">
                <a:solidFill>
                  <a:schemeClr val="accent1"/>
                </a:solidFill>
              </a:rPr>
              <a:t>              </a:t>
            </a:r>
            <a:r>
              <a:rPr lang="ru-RU" sz="2300" b="1" dirty="0">
                <a:solidFill>
                  <a:srgbClr val="99CC00"/>
                </a:solidFill>
              </a:rPr>
              <a:t>1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 городов</a:t>
            </a:r>
            <a:endParaRPr lang="en-GB" sz="2300" b="1" dirty="0" smtClean="0">
              <a:solidFill>
                <a:srgbClr val="FFCC00"/>
              </a:solidFill>
            </a:endParaRP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Казахстан</a:t>
            </a:r>
            <a:r>
              <a:rPr lang="en-GB" sz="2300" b="1" dirty="0" smtClean="0">
                <a:solidFill>
                  <a:schemeClr val="accent1"/>
                </a:solidFill>
              </a:rPr>
              <a:t>: 	</a:t>
            </a:r>
            <a:r>
              <a:rPr lang="en-GB" sz="2300" b="1" dirty="0" smtClean="0">
                <a:solidFill>
                  <a:srgbClr val="FFCC00"/>
                </a:solidFill>
              </a:rPr>
              <a:t>	  </a:t>
            </a:r>
            <a:r>
              <a:rPr lang="en-GB" sz="2300" b="1" dirty="0" smtClean="0">
                <a:solidFill>
                  <a:srgbClr val="99CC00"/>
                </a:solidFill>
              </a:rPr>
              <a:t>0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  городов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Таджикистан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           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en-GB" sz="2300" b="1" dirty="0" smtClean="0">
                <a:solidFill>
                  <a:srgbClr val="99CC00"/>
                </a:solidFill>
              </a:rPr>
              <a:t>0</a:t>
            </a:r>
            <a:r>
              <a:rPr lang="ru-RU" sz="2300" b="1" dirty="0" smtClean="0">
                <a:solidFill>
                  <a:srgbClr val="99CC00"/>
                </a:solidFill>
              </a:rPr>
              <a:t>     </a:t>
            </a:r>
            <a:r>
              <a:rPr lang="en-GB" sz="2300" b="1" dirty="0" smtClean="0">
                <a:solidFill>
                  <a:srgbClr val="99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городов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Туркменистан</a:t>
            </a:r>
            <a:r>
              <a:rPr lang="en-GB" sz="2300" b="1" dirty="0" smtClean="0">
                <a:solidFill>
                  <a:schemeClr val="accent1"/>
                </a:solidFill>
              </a:rPr>
              <a:t>:</a:t>
            </a:r>
            <a:r>
              <a:rPr lang="en-GB" sz="2300" b="1" dirty="0" smtClean="0">
                <a:solidFill>
                  <a:srgbClr val="FFCC00"/>
                </a:solidFill>
              </a:rPr>
              <a:t> 	  </a:t>
            </a:r>
            <a:r>
              <a:rPr lang="en-GB" sz="2300" b="1" dirty="0" smtClean="0">
                <a:solidFill>
                  <a:srgbClr val="99CC00"/>
                </a:solidFill>
              </a:rPr>
              <a:t>0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  <a:r>
              <a:rPr lang="ru-RU" sz="2300" b="1" dirty="0" smtClean="0">
                <a:solidFill>
                  <a:srgbClr val="FFCC00"/>
                </a:solidFill>
              </a:rPr>
              <a:t>     городов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</a:p>
          <a:p>
            <a:pPr indent="639763">
              <a:buFont typeface="Arial" charset="0"/>
              <a:buAutoNum type="arabicPeriod"/>
            </a:pPr>
            <a:r>
              <a:rPr lang="ru-RU" sz="2300" b="1" dirty="0" smtClean="0">
                <a:solidFill>
                  <a:schemeClr val="accent1"/>
                </a:solidFill>
              </a:rPr>
              <a:t>Узбекистан</a:t>
            </a:r>
            <a:r>
              <a:rPr lang="en-GB" sz="2300" b="1" dirty="0" smtClean="0">
                <a:solidFill>
                  <a:schemeClr val="accent1"/>
                </a:solidFill>
              </a:rPr>
              <a:t>: 	</a:t>
            </a:r>
            <a:r>
              <a:rPr lang="en-GB" sz="2300" b="1" dirty="0" smtClean="0">
                <a:solidFill>
                  <a:srgbClr val="FFCC00"/>
                </a:solidFill>
              </a:rPr>
              <a:t>	  </a:t>
            </a:r>
            <a:r>
              <a:rPr lang="en-GB" sz="2300" b="1" dirty="0" smtClean="0">
                <a:solidFill>
                  <a:srgbClr val="99CC00"/>
                </a:solidFill>
              </a:rPr>
              <a:t>0 </a:t>
            </a:r>
            <a:r>
              <a:rPr lang="ru-RU" sz="2300" b="1" dirty="0" smtClean="0">
                <a:solidFill>
                  <a:srgbClr val="99CC00"/>
                </a:solidFill>
              </a:rPr>
              <a:t>     </a:t>
            </a:r>
            <a:r>
              <a:rPr lang="ru-RU" sz="2300" b="1" dirty="0" smtClean="0">
                <a:solidFill>
                  <a:srgbClr val="FFCC00"/>
                </a:solidFill>
              </a:rPr>
              <a:t>городов</a:t>
            </a:r>
            <a:r>
              <a:rPr lang="en-GB" sz="2300" b="1" dirty="0" smtClean="0">
                <a:solidFill>
                  <a:srgbClr val="FFCC00"/>
                </a:solidFill>
              </a:rPr>
              <a:t> </a:t>
            </a:r>
          </a:p>
          <a:p>
            <a:pPr indent="639763">
              <a:buFont typeface="Arial" charset="0"/>
              <a:buNone/>
            </a:pPr>
            <a:r>
              <a:rPr lang="ru-RU" sz="2300" b="1" dirty="0" smtClean="0">
                <a:solidFill>
                  <a:srgbClr val="1F497D"/>
                </a:solidFill>
              </a:rPr>
              <a:t>ВСЕГО </a:t>
            </a:r>
            <a:r>
              <a:rPr lang="fr-FR" sz="2300" b="1" dirty="0" smtClean="0">
                <a:solidFill>
                  <a:srgbClr val="1F497D"/>
                </a:solidFill>
              </a:rPr>
              <a:t>		</a:t>
            </a:r>
            <a:r>
              <a:rPr lang="ru-RU" sz="2300" b="1" dirty="0" smtClean="0">
                <a:solidFill>
                  <a:srgbClr val="1F497D"/>
                </a:solidFill>
              </a:rPr>
              <a:t>             48</a:t>
            </a:r>
            <a:r>
              <a:rPr lang="en-GB" sz="2300" b="1" dirty="0" smtClean="0">
                <a:solidFill>
                  <a:srgbClr val="1F497D"/>
                </a:solidFill>
              </a:rPr>
              <a:t> </a:t>
            </a:r>
            <a:r>
              <a:rPr lang="ru-RU" sz="2300" b="1" dirty="0" smtClean="0">
                <a:solidFill>
                  <a:srgbClr val="1F497D"/>
                </a:solidFill>
              </a:rPr>
              <a:t>     городов</a:t>
            </a:r>
            <a:endParaRPr lang="fr-FR" sz="2300" b="1" dirty="0" smtClean="0">
              <a:solidFill>
                <a:srgbClr val="1F497D"/>
              </a:solidFill>
            </a:endParaRPr>
          </a:p>
          <a:p>
            <a:pPr indent="639763"/>
            <a:endParaRPr lang="ru-RU" sz="2300" b="1" dirty="0" smtClean="0">
              <a:solidFill>
                <a:srgbClr val="FFCC00"/>
              </a:solidFill>
            </a:endParaRPr>
          </a:p>
          <a:p>
            <a:pPr indent="639763"/>
            <a:endParaRPr lang="ru-RU" sz="2300" b="1" dirty="0" smtClean="0">
              <a:solidFill>
                <a:srgbClr val="FFCC00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900113" y="14843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555875" y="6237288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900113" y="0"/>
            <a:ext cx="8172450" cy="14128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1F497D"/>
                </a:solidFill>
                <a:latin typeface="Arial" charset="0"/>
              </a:rPr>
              <a:t>Беспрецедентное сотрудничество между различными субъектами</a:t>
            </a:r>
            <a:r>
              <a:rPr lang="en-GB" sz="3200" b="1" smtClean="0">
                <a:solidFill>
                  <a:srgbClr val="1F497D"/>
                </a:solidFill>
                <a:latin typeface="Arial" charset="0"/>
              </a:rPr>
              <a:t> = </a:t>
            </a:r>
            <a:r>
              <a:rPr lang="ru-RU" sz="3200" b="1" smtClean="0">
                <a:solidFill>
                  <a:srgbClr val="1F497D"/>
                </a:solidFill>
                <a:latin typeface="Arial" charset="0"/>
              </a:rPr>
              <a:t>многостроняя поддержка</a:t>
            </a:r>
            <a:r>
              <a:rPr lang="en-GB" sz="3200" b="1" smtClean="0">
                <a:solidFill>
                  <a:srgbClr val="1F497D"/>
                </a:solidFill>
                <a:latin typeface="Arial" charset="0"/>
              </a:rPr>
              <a:t> !</a:t>
            </a:r>
          </a:p>
        </p:txBody>
      </p:sp>
      <p:sp>
        <p:nvSpPr>
          <p:cNvPr id="17" name="Ellipse 16"/>
          <p:cNvSpPr/>
          <p:nvPr/>
        </p:nvSpPr>
        <p:spPr>
          <a:xfrm>
            <a:off x="3131840" y="3612693"/>
            <a:ext cx="3797613" cy="970437"/>
          </a:xfrm>
          <a:prstGeom prst="ellipse">
            <a:avLst/>
          </a:prstGeom>
          <a:solidFill>
            <a:srgbClr val="003068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Подписавшиеся стороны</a:t>
            </a:r>
            <a:endParaRPr lang="fr-F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avec flèche vers le bas 17"/>
          <p:cNvSpPr/>
          <p:nvPr/>
        </p:nvSpPr>
        <p:spPr>
          <a:xfrm rot="18590831">
            <a:off x="1095958" y="2083846"/>
            <a:ext cx="2896331" cy="1929988"/>
          </a:xfrm>
          <a:prstGeom prst="downArrowCallout">
            <a:avLst>
              <a:gd name="adj1" fmla="val 15903"/>
              <a:gd name="adj2" fmla="val 19580"/>
              <a:gd name="adj3" fmla="val 25000"/>
              <a:gd name="adj4" fmla="val 69794"/>
            </a:avLst>
          </a:prstGeom>
          <a:solidFill>
            <a:srgbClr val="97B42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FFFFFF"/>
                </a:solidFill>
              </a:rPr>
              <a:t>ЕВРОПЕЙСКИЕ УЧРЕЖДЕНИЯ</a:t>
            </a:r>
          </a:p>
          <a:p>
            <a:pPr eaLnBrk="1" hangingPunct="1"/>
            <a:r>
              <a:rPr lang="ru-RU" sz="1200">
                <a:solidFill>
                  <a:srgbClr val="FFFFFF"/>
                </a:solidFill>
              </a:rPr>
              <a:t>институционная и финансовая поддержка </a:t>
            </a:r>
            <a:r>
              <a:rPr lang="fr-FR" sz="1200" b="0" i="1">
                <a:solidFill>
                  <a:srgbClr val="FFFFFF"/>
                </a:solidFill>
              </a:rPr>
              <a:t>(ELENA, ERDF</a:t>
            </a:r>
            <a:r>
              <a:rPr lang="fr-FR" sz="1600" b="0" i="1">
                <a:solidFill>
                  <a:srgbClr val="FFFFFF"/>
                </a:solidFill>
                <a:latin typeface="Calibri" pitchFamily="34" charset="0"/>
              </a:rPr>
              <a:t>, …)</a:t>
            </a:r>
          </a:p>
        </p:txBody>
      </p:sp>
      <p:sp>
        <p:nvSpPr>
          <p:cNvPr id="19" name="Rectangle avec flèche vers le haut 18"/>
          <p:cNvSpPr/>
          <p:nvPr/>
        </p:nvSpPr>
        <p:spPr>
          <a:xfrm rot="19828914">
            <a:off x="5772430" y="4131013"/>
            <a:ext cx="2453365" cy="2231434"/>
          </a:xfrm>
          <a:prstGeom prst="upArrowCallout">
            <a:avLst>
              <a:gd name="adj1" fmla="val 15382"/>
              <a:gd name="adj2" fmla="val 18887"/>
              <a:gd name="adj3" fmla="val 18699"/>
              <a:gd name="adj4" fmla="val 71086"/>
            </a:avLst>
          </a:prstGeom>
          <a:solidFill>
            <a:srgbClr val="FFD5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068"/>
                </a:solidFill>
                <a:latin typeface="Calibri" pitchFamily="34" charset="0"/>
              </a:rPr>
              <a:t>СТОРОННИКИ СОГЛАШЕНИЯ</a:t>
            </a:r>
          </a:p>
          <a:p>
            <a:pPr eaLnBrk="1" hangingPunct="1"/>
            <a:r>
              <a:rPr lang="ru-RU" sz="1200" i="1">
                <a:solidFill>
                  <a:srgbClr val="003068"/>
                </a:solidFill>
                <a:latin typeface="Calibri" pitchFamily="34" charset="0"/>
              </a:rPr>
              <a:t>(объединения местных властей)</a:t>
            </a:r>
          </a:p>
          <a:p>
            <a:pPr eaLnBrk="1" hangingPunct="1"/>
            <a:r>
              <a:rPr lang="ru-RU" sz="1400" i="1">
                <a:solidFill>
                  <a:srgbClr val="003068"/>
                </a:solidFill>
                <a:latin typeface="Calibri" pitchFamily="34" charset="0"/>
              </a:rPr>
              <a:t>Поддержка в процессе продвижения и внедрения, налаживание связей</a:t>
            </a:r>
            <a:endParaRPr lang="fr-FR" sz="1400" i="1">
              <a:solidFill>
                <a:srgbClr val="003068"/>
              </a:solidFill>
              <a:latin typeface="Calibri" pitchFamily="34" charset="0"/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3911971" y="1635436"/>
            <a:ext cx="2130899" cy="1979733"/>
          </a:xfrm>
          <a:prstGeom prst="downArrowCallout">
            <a:avLst>
              <a:gd name="adj1" fmla="val 16194"/>
              <a:gd name="adj2" fmla="val 20047"/>
              <a:gd name="adj3" fmla="val 25000"/>
              <a:gd name="adj4" fmla="val 68490"/>
            </a:avLst>
          </a:prstGeom>
          <a:solidFill>
            <a:srgbClr val="006AB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FFFF00"/>
                </a:solidFill>
              </a:rPr>
              <a:t>Офис Соглашения Мэров </a:t>
            </a:r>
          </a:p>
          <a:p>
            <a:pPr eaLnBrk="1" hangingPunct="1"/>
            <a:r>
              <a:rPr lang="ru-RU" sz="1600" i="1">
                <a:solidFill>
                  <a:srgbClr val="FFFF00"/>
                </a:solidFill>
              </a:rPr>
              <a:t>к</a:t>
            </a:r>
            <a:r>
              <a:rPr lang="ru-RU" sz="1600" i="1">
                <a:solidFill>
                  <a:srgbClr val="FFFF00"/>
                </a:solidFill>
                <a:latin typeface="Calibri" pitchFamily="34" charset="0"/>
              </a:rPr>
              <a:t>оординация, продвижение и помощь</a:t>
            </a:r>
          </a:p>
          <a:p>
            <a:pPr eaLnBrk="1" hangingPunct="1"/>
            <a:endParaRPr lang="fr-FR" sz="16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Rectangle avec flèche vers le haut 20"/>
          <p:cNvSpPr/>
          <p:nvPr/>
        </p:nvSpPr>
        <p:spPr>
          <a:xfrm rot="1679097">
            <a:off x="1853912" y="4121227"/>
            <a:ext cx="2738008" cy="2144732"/>
          </a:xfrm>
          <a:prstGeom prst="upArrowCallout">
            <a:avLst>
              <a:gd name="adj1" fmla="val 16666"/>
              <a:gd name="adj2" fmla="val 16016"/>
              <a:gd name="adj3" fmla="val 19173"/>
              <a:gd name="adj4" fmla="val 70695"/>
            </a:avLst>
          </a:prstGeom>
          <a:solidFill>
            <a:srgbClr val="FFD5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068"/>
                </a:solidFill>
                <a:latin typeface="Calibri" pitchFamily="34" charset="0"/>
              </a:rPr>
              <a:t>ТЕРРИТОРИАЛЬНЫЕ КООРДИНАТОРЫ </a:t>
            </a:r>
          </a:p>
          <a:p>
            <a:pPr eaLnBrk="1" hangingPunct="1"/>
            <a:r>
              <a:rPr lang="ru-RU" sz="1200">
                <a:solidFill>
                  <a:srgbClr val="003068"/>
                </a:solidFill>
                <a:latin typeface="Calibri" pitchFamily="34" charset="0"/>
              </a:rPr>
              <a:t>(обласные, региональные и государственные органы)</a:t>
            </a:r>
          </a:p>
          <a:p>
            <a:pPr eaLnBrk="1" hangingPunct="1"/>
            <a:r>
              <a:rPr lang="ru-RU" sz="1400" i="1">
                <a:solidFill>
                  <a:srgbClr val="003068"/>
                </a:solidFill>
                <a:latin typeface="Calibri" pitchFamily="34" charset="0"/>
              </a:rPr>
              <a:t>стратегическое руководство, финансовая и техническая поддержка</a:t>
            </a:r>
          </a:p>
        </p:txBody>
      </p:sp>
      <p:grpSp>
        <p:nvGrpSpPr>
          <p:cNvPr id="22" name="Rectangle avec flèche vers le bas 21"/>
          <p:cNvGrpSpPr>
            <a:grpSpLocks/>
          </p:cNvGrpSpPr>
          <p:nvPr/>
        </p:nvGrpSpPr>
        <p:grpSpPr bwMode="auto">
          <a:xfrm rot="424706">
            <a:off x="6105525" y="1557338"/>
            <a:ext cx="2889250" cy="2419350"/>
            <a:chOff x="3802" y="987"/>
            <a:chExt cx="1820" cy="1524"/>
          </a:xfrm>
        </p:grpSpPr>
        <p:pic>
          <p:nvPicPr>
            <p:cNvPr id="13330" name="Rectangle avec flèche vers le bas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" y="987"/>
              <a:ext cx="1820" cy="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 rot="1368513">
              <a:off x="3940" y="1276"/>
              <a:ext cx="1549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400">
                  <a:solidFill>
                    <a:srgbClr val="FFFFFF"/>
                  </a:solidFill>
                  <a:latin typeface="Calibri" pitchFamily="34" charset="0"/>
                </a:rPr>
                <a:t>СОВМЕСТНЫЙ ИССЛЕДОВАТЕЛЬСКИЙ ЦЕНТР</a:t>
              </a:r>
            </a:p>
            <a:p>
              <a:pPr eaLnBrk="1" hangingPunct="1"/>
              <a:r>
                <a:rPr lang="ru-RU" sz="1600" i="1">
                  <a:solidFill>
                    <a:srgbClr val="FFFFFF"/>
                  </a:solidFill>
                  <a:latin typeface="Calibri" pitchFamily="34" charset="0"/>
                </a:rPr>
                <a:t>методологическая</a:t>
              </a:r>
            </a:p>
            <a:p>
              <a:pPr eaLnBrk="1" hangingPunct="1"/>
              <a:r>
                <a:rPr lang="ru-RU" sz="1600" i="1">
                  <a:solidFill>
                    <a:srgbClr val="FFFFFF"/>
                  </a:solidFill>
                  <a:latin typeface="Calibri" pitchFamily="34" charset="0"/>
                </a:rPr>
                <a:t> поддержка</a:t>
              </a:r>
            </a:p>
          </p:txBody>
        </p:sp>
      </p:grp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863600" y="14843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55650" y="1676400"/>
            <a:ext cx="820896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>
            <a:spAutoFit/>
          </a:bodyPr>
          <a:lstStyle/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GB" sz="2200" b="0">
                <a:solidFill>
                  <a:srgbClr val="1F497D"/>
                </a:solidFill>
              </a:rPr>
              <a:t> </a:t>
            </a:r>
            <a:r>
              <a:rPr lang="ru-RU" sz="2200" b="0">
                <a:solidFill>
                  <a:srgbClr val="1F497D"/>
                </a:solidFill>
              </a:rPr>
              <a:t>Способствует инициативе на  территории Европейского Союза  и за его пределами</a:t>
            </a:r>
            <a:endParaRPr lang="en-GB" sz="22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GB" sz="2200" b="0">
                <a:solidFill>
                  <a:srgbClr val="1F497D"/>
                </a:solidFill>
              </a:rPr>
              <a:t> </a:t>
            </a:r>
            <a:r>
              <a:rPr lang="ru-RU" sz="2200" b="0">
                <a:solidFill>
                  <a:srgbClr val="1F497D"/>
                </a:solidFill>
              </a:rPr>
              <a:t>Обеспечивает административную и техническую поддержку подписавшимся сторонам</a:t>
            </a:r>
            <a:endParaRPr lang="en-GB" sz="22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GB" sz="2200" b="0">
                <a:solidFill>
                  <a:srgbClr val="1F497D"/>
                </a:solidFill>
              </a:rPr>
              <a:t> </a:t>
            </a:r>
            <a:r>
              <a:rPr lang="ru-RU" sz="2200" b="0">
                <a:solidFill>
                  <a:srgbClr val="1F497D"/>
                </a:solidFill>
              </a:rPr>
              <a:t>Контролирует реализацию Соглашения подписантами и поддерживающими структурами</a:t>
            </a:r>
            <a:endParaRPr lang="en-GB" sz="22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GB" sz="2200" b="0">
                <a:solidFill>
                  <a:srgbClr val="1F497D"/>
                </a:solidFill>
              </a:rPr>
              <a:t> </a:t>
            </a:r>
            <a:r>
              <a:rPr lang="ru-RU" sz="2200" b="0">
                <a:solidFill>
                  <a:srgbClr val="1F497D"/>
                </a:solidFill>
              </a:rPr>
              <a:t>Облегчает обмен опытом и налаживание связей</a:t>
            </a:r>
            <a:endParaRPr lang="en-GB" sz="22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200" b="0">
                <a:solidFill>
                  <a:srgbClr val="1F497D"/>
                </a:solidFill>
              </a:rPr>
              <a:t>Поддерживает связь с другими инициативами Евросоюза и соответстувующими структурами</a:t>
            </a:r>
            <a:endParaRPr lang="en-GB" sz="2200" b="0">
              <a:solidFill>
                <a:srgbClr val="1F497D"/>
              </a:solidFill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0" name="Titre 1"/>
          <p:cNvSpPr>
            <a:spLocks/>
          </p:cNvSpPr>
          <p:nvPr/>
        </p:nvSpPr>
        <p:spPr bwMode="auto">
          <a:xfrm>
            <a:off x="900113" y="0"/>
            <a:ext cx="82438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schemeClr val="tx2"/>
                </a:solidFill>
              </a:rPr>
              <a:t>Офис Соглашения Мэров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dirty="0" smtClean="0">
                <a:solidFill>
                  <a:schemeClr val="tx2"/>
                </a:solidFill>
              </a:rPr>
              <a:t>Брюсселе</a:t>
            </a:r>
            <a:endParaRPr lang="en-GB" b="0" dirty="0">
              <a:solidFill>
                <a:schemeClr val="tx2"/>
              </a:solidFill>
            </a:endParaRPr>
          </a:p>
        </p:txBody>
      </p:sp>
      <p:pic>
        <p:nvPicPr>
          <p:cNvPr id="14341" name="Picture 8" descr="C:\Users\jana.cicmanova\Desktop\dream t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4897438"/>
            <a:ext cx="4232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42938" y="1428750"/>
            <a:ext cx="8501062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>
            <a:spAutoFit/>
          </a:bodyPr>
          <a:lstStyle/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>
                <a:solidFill>
                  <a:srgbClr val="1F497D"/>
                </a:solidFill>
              </a:rPr>
              <a:t>О</a:t>
            </a:r>
            <a:r>
              <a:rPr lang="en-US" sz="2400" b="0">
                <a:solidFill>
                  <a:srgbClr val="1F497D"/>
                </a:solidFill>
              </a:rPr>
              <a:t>CM </a:t>
            </a:r>
            <a:r>
              <a:rPr lang="ru-RU" sz="2400" b="0">
                <a:solidFill>
                  <a:srgbClr val="1F497D"/>
                </a:solidFill>
              </a:rPr>
              <a:t>Восток</a:t>
            </a:r>
            <a:r>
              <a:rPr lang="en-US" sz="2400" b="0">
                <a:solidFill>
                  <a:srgbClr val="1F497D"/>
                </a:solidFill>
              </a:rPr>
              <a:t> </a:t>
            </a:r>
            <a:r>
              <a:rPr lang="ru-RU" sz="2400" b="0">
                <a:solidFill>
                  <a:srgbClr val="1F497D"/>
                </a:solidFill>
              </a:rPr>
              <a:t>создан 20 сентября 2011 г. как филиал ОСМ</a:t>
            </a:r>
            <a:r>
              <a:rPr lang="en-US" sz="2400" b="0">
                <a:solidFill>
                  <a:srgbClr val="1F497D"/>
                </a:solidFill>
              </a:rPr>
              <a:t> </a:t>
            </a:r>
            <a:r>
              <a:rPr lang="ru-RU" sz="2400" b="0">
                <a:solidFill>
                  <a:srgbClr val="1F497D"/>
                </a:solidFill>
              </a:rPr>
              <a:t>в Брюсселе и постепенно вводится в действие</a:t>
            </a:r>
            <a:endParaRPr lang="en-GB" sz="24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>
                <a:solidFill>
                  <a:srgbClr val="1F497D"/>
                </a:solidFill>
              </a:rPr>
              <a:t>Цель нового офиса « привлечь к участию в Соглашении Мэров города стран Восточного партнерства и Центральной Азии»</a:t>
            </a:r>
            <a:endParaRPr lang="en-GB" sz="2400" b="0">
              <a:solidFill>
                <a:srgbClr val="1F497D"/>
              </a:solidFill>
            </a:endParaRPr>
          </a:p>
          <a:p>
            <a:pPr indent="-457200" algn="just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>
                <a:solidFill>
                  <a:srgbClr val="1F497D"/>
                </a:solidFill>
              </a:rPr>
              <a:t>Он поможет и посоветует городам  Восточного Партнерства ( Азербайджан, Армения, Белорусия, Грузия, Молдова, Украина) и пяти странам центральной Азии (Казахстан, Киргизстан, Таджикистан</a:t>
            </a:r>
            <a:r>
              <a:rPr lang="ru-RU" b="0">
                <a:solidFill>
                  <a:srgbClr val="1F497D"/>
                </a:solidFill>
              </a:rPr>
              <a:t>,</a:t>
            </a:r>
            <a:r>
              <a:rPr lang="ru-RU"/>
              <a:t> </a:t>
            </a:r>
            <a:r>
              <a:rPr lang="ru-RU" sz="2400" b="0">
                <a:solidFill>
                  <a:srgbClr val="1F497D"/>
                </a:solidFill>
              </a:rPr>
              <a:t>Туркменистан, Узбекистан) в их усилиях, направленных на устойчивое энергетическое развитие.</a:t>
            </a:r>
          </a:p>
          <a:p>
            <a:pPr indent="-457200" algn="just">
              <a:lnSpc>
                <a:spcPct val="85000"/>
              </a:lnSpc>
              <a:spcBef>
                <a:spcPts val="1200"/>
              </a:spcBef>
            </a:pPr>
            <a:r>
              <a:rPr lang="en-US" sz="1800" b="0" i="1">
                <a:solidFill>
                  <a:srgbClr val="069606"/>
                </a:solidFill>
              </a:rPr>
              <a:t> </a:t>
            </a:r>
            <a:r>
              <a:rPr lang="ru-RU" sz="1800" b="0" i="1">
                <a:solidFill>
                  <a:srgbClr val="069606"/>
                </a:solidFill>
              </a:rPr>
              <a:t>      Офисом управляет консорциум во главе с </a:t>
            </a:r>
            <a:r>
              <a:rPr lang="en-US" sz="1800" b="0" i="1">
                <a:solidFill>
                  <a:srgbClr val="069606"/>
                </a:solidFill>
              </a:rPr>
              <a:t>Energy-Cities</a:t>
            </a:r>
            <a:r>
              <a:rPr lang="ru-RU" sz="1800" b="0" i="1">
                <a:solidFill>
                  <a:srgbClr val="069606"/>
                </a:solidFill>
              </a:rPr>
              <a:t>, в который также входят </a:t>
            </a:r>
            <a:r>
              <a:rPr lang="en-US" sz="1800" b="0" i="1">
                <a:solidFill>
                  <a:srgbClr val="069606"/>
                </a:solidFill>
              </a:rPr>
              <a:t>Climate Alliance, </a:t>
            </a:r>
            <a:r>
              <a:rPr lang="ru-RU" sz="1800" b="0" i="1">
                <a:solidFill>
                  <a:srgbClr val="069606"/>
                </a:solidFill>
              </a:rPr>
              <a:t>Энергоэффективные города Украины</a:t>
            </a:r>
            <a:r>
              <a:rPr lang="en-US" sz="1800" b="0" i="1">
                <a:solidFill>
                  <a:srgbClr val="069606"/>
                </a:solidFill>
              </a:rPr>
              <a:t>, </a:t>
            </a:r>
            <a:r>
              <a:rPr lang="ru-RU" sz="1800" b="0" i="1">
                <a:solidFill>
                  <a:srgbClr val="069606"/>
                </a:solidFill>
              </a:rPr>
              <a:t>Нидерландское энергетическое агентство </a:t>
            </a:r>
            <a:r>
              <a:rPr lang="en-US" sz="1800" b="0" i="1">
                <a:solidFill>
                  <a:srgbClr val="069606"/>
                </a:solidFill>
              </a:rPr>
              <a:t>(NL Agency) </a:t>
            </a:r>
            <a:r>
              <a:rPr lang="ru-RU" sz="1800" b="0" i="1">
                <a:solidFill>
                  <a:srgbClr val="069606"/>
                </a:solidFill>
              </a:rPr>
              <a:t>и</a:t>
            </a:r>
            <a:r>
              <a:rPr lang="en-US" sz="1800" b="0" i="1">
                <a:solidFill>
                  <a:srgbClr val="069606"/>
                </a:solidFill>
              </a:rPr>
              <a:t> </a:t>
            </a:r>
            <a:r>
              <a:rPr lang="ru-RU" sz="1800" b="0" i="1">
                <a:solidFill>
                  <a:srgbClr val="069606"/>
                </a:solidFill>
              </a:rPr>
              <a:t>Региональный центр окружающей среды Средней Азии </a:t>
            </a:r>
            <a:r>
              <a:rPr lang="en-US" sz="1800" b="0" i="1">
                <a:solidFill>
                  <a:srgbClr val="069606"/>
                </a:solidFill>
              </a:rPr>
              <a:t>(CAREC)</a:t>
            </a:r>
            <a:endParaRPr lang="ru-RU" b="0" i="1">
              <a:solidFill>
                <a:srgbClr val="069606"/>
              </a:solidFill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chemeClr val="tx2"/>
                </a:solidFill>
              </a:rPr>
              <a:t>Восточный офис Соглашения </a:t>
            </a:r>
            <a:r>
              <a:rPr lang="ru-RU" dirty="0">
                <a:solidFill>
                  <a:schemeClr val="tx2"/>
                </a:solidFill>
              </a:rPr>
              <a:t>Мэров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с отделениями во </a:t>
            </a:r>
            <a:r>
              <a:rPr lang="ru-RU" dirty="0">
                <a:solidFill>
                  <a:schemeClr val="tx2"/>
                </a:solidFill>
              </a:rPr>
              <a:t>Львове и Тбилиси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GB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1690688" y="1362075"/>
            <a:ext cx="79216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1F497D"/>
                </a:solidFill>
              </a:rPr>
              <a:t>ELENA (EIB+</a:t>
            </a:r>
            <a:r>
              <a:rPr lang="en-GB" sz="2000" dirty="0" err="1">
                <a:solidFill>
                  <a:srgbClr val="1F497D"/>
                </a:solidFill>
              </a:rPr>
              <a:t>KfW+CEB</a:t>
            </a:r>
            <a:r>
              <a:rPr lang="en-GB" sz="2000" dirty="0">
                <a:solidFill>
                  <a:srgbClr val="1F497D"/>
                </a:solidFill>
              </a:rPr>
              <a:t>)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E5P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 smtClean="0">
                <a:solidFill>
                  <a:srgbClr val="1F497D"/>
                </a:solidFill>
              </a:rPr>
              <a:t> European Investment Bank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GB" sz="2000" dirty="0" smtClean="0">
                <a:solidFill>
                  <a:srgbClr val="1F497D"/>
                </a:solidFill>
              </a:rPr>
              <a:t> EBRD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GB" sz="2000" dirty="0" smtClean="0">
                <a:solidFill>
                  <a:srgbClr val="1F497D"/>
                </a:solidFill>
              </a:rPr>
              <a:t>European </a:t>
            </a:r>
            <a:r>
              <a:rPr lang="en-GB" sz="2000" dirty="0">
                <a:solidFill>
                  <a:srgbClr val="1F497D"/>
                </a:solidFill>
              </a:rPr>
              <a:t>Energy Efficiency Facility 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1F497D"/>
                </a:solidFill>
              </a:rPr>
              <a:t> European Regional Development Fund </a:t>
            </a:r>
            <a:r>
              <a:rPr lang="en-GB" sz="2000" dirty="0">
                <a:solidFill>
                  <a:srgbClr val="1F497D"/>
                </a:solidFill>
              </a:rPr>
              <a:t>  </a:t>
            </a:r>
            <a:endParaRPr lang="en-US" sz="2000" dirty="0">
              <a:solidFill>
                <a:srgbClr val="1F497D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GB" sz="2000" dirty="0">
                <a:solidFill>
                  <a:srgbClr val="1F497D"/>
                </a:solidFill>
              </a:rPr>
              <a:t> Municipal Finance Facility</a:t>
            </a:r>
            <a:endParaRPr lang="en-US" sz="2000" dirty="0">
              <a:solidFill>
                <a:srgbClr val="1F497D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1F497D"/>
                </a:solidFill>
              </a:rPr>
              <a:t> Intelligent Energy Europe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2000" dirty="0">
                <a:solidFill>
                  <a:srgbClr val="1F497D"/>
                </a:solidFill>
              </a:rPr>
              <a:t> JESSICA &amp; JASPERS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>
                <a:solidFill>
                  <a:srgbClr val="1F497D"/>
                </a:solidFill>
              </a:rPr>
              <a:t> URBACT &amp; INTERREG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GB" sz="2000" dirty="0">
                <a:solidFill>
                  <a:srgbClr val="1F497D"/>
                </a:solidFill>
              </a:rPr>
              <a:t> Sustainable Energy Initiative</a:t>
            </a:r>
          </a:p>
          <a:p>
            <a:pPr algn="l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uk-UA" sz="2000" dirty="0" smtClean="0">
                <a:solidFill>
                  <a:srgbClr val="1F497D"/>
                </a:solidFill>
              </a:rPr>
              <a:t> ЭСКО компании</a:t>
            </a:r>
            <a:endParaRPr lang="en-US" sz="2000" dirty="0">
              <a:solidFill>
                <a:srgbClr val="1F497D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042988" y="422116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sz="2000" b="0">
              <a:solidFill>
                <a:srgbClr val="000000"/>
              </a:solidFill>
            </a:endParaRPr>
          </a:p>
        </p:txBody>
      </p:sp>
      <p:pic>
        <p:nvPicPr>
          <p:cNvPr id="11269" name="Picture 11" descr="shutterstock_71327353_eur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2348880"/>
            <a:ext cx="211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re 1"/>
          <p:cNvSpPr txBox="1">
            <a:spLocks/>
          </p:cNvSpPr>
          <p:nvPr/>
        </p:nvSpPr>
        <p:spPr bwMode="auto">
          <a:xfrm>
            <a:off x="827088" y="412750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dirty="0" smtClean="0">
                <a:solidFill>
                  <a:schemeClr val="tx2"/>
                </a:solidFill>
              </a:rPr>
              <a:t>Источники финансовой поддержки</a:t>
            </a:r>
            <a:r>
              <a:rPr lang="uk-UA" dirty="0">
                <a:solidFill>
                  <a:schemeClr val="tx2"/>
                </a:solidFill>
              </a:rPr>
              <a:t/>
            </a:r>
            <a:br>
              <a:rPr lang="uk-UA" dirty="0">
                <a:solidFill>
                  <a:schemeClr val="tx2"/>
                </a:solidFill>
              </a:rPr>
            </a:br>
            <a:r>
              <a:rPr lang="uk-UA" dirty="0" smtClean="0">
                <a:solidFill>
                  <a:schemeClr val="tx2"/>
                </a:solidFill>
              </a:rPr>
              <a:t>Соглашения Мэров в Европе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900113" y="12684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4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ous-titre 2"/>
          <p:cNvSpPr txBox="1">
            <a:spLocks/>
          </p:cNvSpPr>
          <p:nvPr/>
        </p:nvSpPr>
        <p:spPr bwMode="auto">
          <a:xfrm>
            <a:off x="990600" y="2241550"/>
            <a:ext cx="79200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5400" b="0" dirty="0" smtClean="0">
                <a:solidFill>
                  <a:srgbClr val="1F497D"/>
                </a:solidFill>
              </a:rPr>
              <a:t>Думай Глобально</a:t>
            </a:r>
            <a:r>
              <a:rPr lang="en-US" sz="5400" b="0" dirty="0" smtClean="0">
                <a:solidFill>
                  <a:srgbClr val="1F497D"/>
                </a:solidFill>
              </a:rPr>
              <a:t>- </a:t>
            </a:r>
            <a:r>
              <a:rPr lang="en-US" sz="5400" b="0" dirty="0">
                <a:solidFill>
                  <a:srgbClr val="1F497D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086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748465" cy="1547813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Служба технической помощи участникам Соглашения Мэров в Брюсселе и Львове</a:t>
            </a:r>
            <a:endParaRPr lang="en-GB" sz="3000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76300" y="1621844"/>
            <a:ext cx="8064500" cy="445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 dirty="0">
                <a:solidFill>
                  <a:srgbClr val="1F497D"/>
                </a:solidFill>
              </a:rPr>
              <a:t> Функционирование службы поддерживается общими усилиями</a:t>
            </a:r>
            <a:r>
              <a:rPr lang="en-GB" sz="2400" b="0" dirty="0">
                <a:solidFill>
                  <a:srgbClr val="1F497D"/>
                </a:solidFill>
              </a:rPr>
              <a:t> </a:t>
            </a:r>
            <a:r>
              <a:rPr lang="ru-RU" sz="2400" b="0" dirty="0" smtClean="0">
                <a:solidFill>
                  <a:srgbClr val="1F497D"/>
                </a:solidFill>
              </a:rPr>
              <a:t>офисов </a:t>
            </a:r>
            <a:r>
              <a:rPr lang="ru-RU" sz="2400" b="0" dirty="0" smtClean="0">
                <a:solidFill>
                  <a:srgbClr val="1F497D"/>
                </a:solidFill>
              </a:rPr>
              <a:t>во Львове и Брюсселе и </a:t>
            </a:r>
            <a:r>
              <a:rPr lang="ru-RU" sz="2400" b="0" dirty="0">
                <a:solidFill>
                  <a:srgbClr val="1F497D"/>
                </a:solidFill>
              </a:rPr>
              <a:t>Совместного исследовательского центра Европейской Комиссии,</a:t>
            </a:r>
            <a:endParaRPr lang="en-GB" sz="2400" b="0" dirty="0">
              <a:solidFill>
                <a:srgbClr val="1F497D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 dirty="0">
                <a:solidFill>
                  <a:srgbClr val="1F497D"/>
                </a:solidFill>
              </a:rPr>
              <a:t>Обеспечивает индивидуальную,  техническую и административную поддержку,</a:t>
            </a:r>
            <a:endParaRPr lang="en-GB" sz="2400" b="0" dirty="0">
              <a:solidFill>
                <a:srgbClr val="1F497D"/>
              </a:solidFill>
            </a:endParaRPr>
          </a:p>
          <a:p>
            <a:pPr algn="just" eaLnBrk="1" hangingPunct="1">
              <a:lnSpc>
                <a:spcPct val="85000"/>
              </a:lnSpc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2400" b="0" dirty="0">
                <a:solidFill>
                  <a:srgbClr val="1F497D"/>
                </a:solidFill>
              </a:rPr>
              <a:t>Разрабатывает совместно с подписавшимися сторонами, пособия, руководства и материалы по методологической поддержке относительно:</a:t>
            </a:r>
            <a:endParaRPr lang="en-GB" sz="2400" b="0" dirty="0">
              <a:solidFill>
                <a:srgbClr val="1F497D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sz="2000" b="0" dirty="0">
                <a:solidFill>
                  <a:srgbClr val="1F497D"/>
                </a:solidFill>
              </a:rPr>
              <a:t> </a:t>
            </a:r>
            <a:r>
              <a:rPr lang="ru-RU" sz="2000" b="0" dirty="0">
                <a:solidFill>
                  <a:srgbClr val="1F497D"/>
                </a:solidFill>
              </a:rPr>
              <a:t>сбора данных и</a:t>
            </a:r>
            <a:r>
              <a:rPr lang="en-GB" sz="2000" b="0" dirty="0">
                <a:solidFill>
                  <a:srgbClr val="1F497D"/>
                </a:solidFill>
              </a:rPr>
              <a:t> </a:t>
            </a:r>
            <a:r>
              <a:rPr lang="ru-RU" sz="2000" b="0" dirty="0">
                <a:solidFill>
                  <a:srgbClr val="1F497D"/>
                </a:solidFill>
              </a:rPr>
              <a:t>разработки кадастров выбросов </a:t>
            </a:r>
            <a:r>
              <a:rPr lang="en-GB" sz="2000" b="0" dirty="0">
                <a:solidFill>
                  <a:srgbClr val="1F497D"/>
                </a:solidFill>
              </a:rPr>
              <a:t>CO</a:t>
            </a:r>
            <a:r>
              <a:rPr lang="en-GB" sz="2000" b="0" baseline="-25000" dirty="0">
                <a:solidFill>
                  <a:srgbClr val="1F497D"/>
                </a:solidFill>
              </a:rPr>
              <a:t>2</a:t>
            </a:r>
            <a:endParaRPr lang="en-GB" sz="2000" b="0" dirty="0">
              <a:solidFill>
                <a:srgbClr val="1F497D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sz="2000" b="0" dirty="0">
                <a:solidFill>
                  <a:srgbClr val="1F497D"/>
                </a:solidFill>
              </a:rPr>
              <a:t> </a:t>
            </a:r>
            <a:r>
              <a:rPr lang="ru-RU" sz="2000" b="0" dirty="0">
                <a:solidFill>
                  <a:srgbClr val="1F497D"/>
                </a:solidFill>
              </a:rPr>
              <a:t>разработки </a:t>
            </a:r>
            <a:r>
              <a:rPr lang="en-GB" sz="2000" b="0" dirty="0">
                <a:solidFill>
                  <a:srgbClr val="1F497D"/>
                </a:solidFill>
              </a:rPr>
              <a:t> </a:t>
            </a:r>
            <a:r>
              <a:rPr lang="ru-RU" sz="2000" b="0" dirty="0">
                <a:solidFill>
                  <a:srgbClr val="1F497D"/>
                </a:solidFill>
              </a:rPr>
              <a:t>ПДУЭ</a:t>
            </a:r>
            <a:endParaRPr lang="en-GB" sz="2000" b="0" dirty="0">
              <a:solidFill>
                <a:srgbClr val="1F497D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sz="2000" b="0" dirty="0">
                <a:solidFill>
                  <a:srgbClr val="1F497D"/>
                </a:solidFill>
              </a:rPr>
              <a:t> </a:t>
            </a:r>
            <a:r>
              <a:rPr lang="ru-RU" sz="2000" b="0" dirty="0">
                <a:solidFill>
                  <a:srgbClr val="1F497D"/>
                </a:solidFill>
              </a:rPr>
              <a:t>отслеживания прогресса в ходе                                            .</a:t>
            </a:r>
            <a:br>
              <a:rPr lang="ru-RU" sz="2000" b="0" dirty="0">
                <a:solidFill>
                  <a:srgbClr val="1F497D"/>
                </a:solidFill>
              </a:rPr>
            </a:br>
            <a:r>
              <a:rPr lang="ru-RU" sz="2000" b="0" dirty="0">
                <a:solidFill>
                  <a:srgbClr val="1F497D"/>
                </a:solidFill>
              </a:rPr>
              <a:t>   внедрения ПДУЭ</a:t>
            </a:r>
            <a:endParaRPr lang="en-US" b="0" dirty="0">
              <a:solidFill>
                <a:srgbClr val="0D0D53"/>
              </a:solidFill>
            </a:endParaRPr>
          </a:p>
        </p:txBody>
      </p:sp>
      <p:pic>
        <p:nvPicPr>
          <p:cNvPr id="16388" name="Picture 4" descr="C:\Users\jana.cicmanova\Desktop\Sans titr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3" y="5445124"/>
            <a:ext cx="1645112" cy="1223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3" descr="C:\Users\jana.cicmanova\Desktop\Sans titr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08" y="5011738"/>
            <a:ext cx="1165225" cy="165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900113" y="5955945"/>
            <a:ext cx="5184775" cy="4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i="1" dirty="0">
                <a:solidFill>
                  <a:schemeClr val="accent2"/>
                </a:solidFill>
              </a:rPr>
              <a:t>Эти материалы доступны на сайте: </a:t>
            </a:r>
            <a:r>
              <a:rPr lang="en-GB" sz="2000" i="1" dirty="0">
                <a:solidFill>
                  <a:schemeClr val="hlink"/>
                </a:solidFill>
              </a:rPr>
              <a:t>www.eumayors.eu</a:t>
            </a:r>
            <a:endParaRPr lang="en-US" sz="2000" i="1" dirty="0">
              <a:solidFill>
                <a:schemeClr val="hlink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900113" y="0"/>
            <a:ext cx="8243887" cy="15573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Четыре главные миссии проекта Соглашение Мэров 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Восток</a:t>
            </a:r>
            <a:endParaRPr lang="en-US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643063"/>
            <a:ext cx="6594475" cy="2703512"/>
          </a:xfrm>
        </p:spPr>
        <p:txBody>
          <a:bodyPr/>
          <a:lstStyle/>
          <a:p>
            <a:pPr marL="609600" indent="-457200" eaLnBrk="1" hangingPunct="1">
              <a:lnSpc>
                <a:spcPct val="85000"/>
              </a:lnSpc>
              <a:spcBef>
                <a:spcPts val="1200"/>
              </a:spcBef>
              <a:buFont typeface="Arial" charset="0"/>
              <a:buBlip>
                <a:blip r:embed="rId2"/>
              </a:buBlip>
            </a:pPr>
            <a:r>
              <a:rPr lang="ru-RU" sz="2300" smtClean="0">
                <a:solidFill>
                  <a:srgbClr val="1F497D"/>
                </a:solidFill>
                <a:latin typeface="Arial" charset="0"/>
                <a:cs typeface="Arial" charset="0"/>
              </a:rPr>
              <a:t>Продвижение Соглашения Мэров в восточном направлении</a:t>
            </a:r>
            <a:endParaRPr lang="en-US" sz="230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609600" indent="-457200" eaLnBrk="1" hangingPunct="1">
              <a:lnSpc>
                <a:spcPct val="85000"/>
              </a:lnSpc>
              <a:spcBef>
                <a:spcPts val="2400"/>
              </a:spcBef>
              <a:buFont typeface="Arial" charset="0"/>
              <a:buBlip>
                <a:blip r:embed="rId2"/>
              </a:buBlip>
            </a:pPr>
            <a:r>
              <a:rPr lang="ru-RU" sz="2300" smtClean="0">
                <a:solidFill>
                  <a:srgbClr val="1F497D"/>
                </a:solidFill>
                <a:latin typeface="Arial" charset="0"/>
                <a:cs typeface="Arial" charset="0"/>
              </a:rPr>
              <a:t> Наращивание потенциала  и прове- дение обучения с целью поддержки   осуществления Соглашения Мэров  в регионах</a:t>
            </a:r>
            <a:endParaRPr lang="en-US" sz="230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609600" indent="-457200" eaLnBrk="1" hangingPunct="1">
              <a:lnSpc>
                <a:spcPct val="85000"/>
              </a:lnSpc>
              <a:spcBef>
                <a:spcPts val="2400"/>
              </a:spcBef>
              <a:buFont typeface="Arial" charset="0"/>
              <a:buBlip>
                <a:blip r:embed="rId2"/>
              </a:buBlip>
            </a:pPr>
            <a:r>
              <a:rPr lang="ru-RU" sz="2300" smtClean="0">
                <a:solidFill>
                  <a:srgbClr val="1F497D"/>
                </a:solidFill>
                <a:latin typeface="Arial" charset="0"/>
                <a:cs typeface="Arial" charset="0"/>
              </a:rPr>
              <a:t>Налаживание службы технической поддержки и  предоставления помощи по  внедрению  предложений городов</a:t>
            </a:r>
            <a:endParaRPr lang="en-US" sz="230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461" name="Image 5" descr="Fotolia_Reversed p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214938"/>
            <a:ext cx="1508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6" descr="MODEL_EMU Roman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913" y="1714500"/>
            <a:ext cx="20653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2357438" y="5286375"/>
            <a:ext cx="65357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4572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ts val="1200"/>
              </a:spcBef>
              <a:buFont typeface="Arial" charset="0"/>
              <a:buBlip>
                <a:blip r:embed="rId2"/>
              </a:buBlip>
            </a:pPr>
            <a:r>
              <a:rPr lang="ru-RU" sz="2300" b="0" dirty="0" smtClean="0">
                <a:solidFill>
                  <a:srgbClr val="1F497D"/>
                </a:solidFill>
              </a:rPr>
              <a:t>Поддержка и координация </a:t>
            </a:r>
            <a:r>
              <a:rPr lang="ru-RU" sz="2300" b="0" dirty="0">
                <a:solidFill>
                  <a:srgbClr val="1F497D"/>
                </a:solidFill>
              </a:rPr>
              <a:t>донорской </a:t>
            </a:r>
            <a:r>
              <a:rPr lang="ru-RU" sz="2300" b="0" dirty="0" smtClean="0">
                <a:solidFill>
                  <a:srgbClr val="1F497D"/>
                </a:solidFill>
              </a:rPr>
              <a:t>помощи с целью осуществления </a:t>
            </a:r>
            <a:r>
              <a:rPr lang="ru-RU" sz="2300" b="0" dirty="0">
                <a:solidFill>
                  <a:srgbClr val="1F497D"/>
                </a:solidFill>
              </a:rPr>
              <a:t>ПДУЭ </a:t>
            </a:r>
            <a:r>
              <a:rPr lang="ru-RU" sz="2300" b="0" dirty="0" smtClean="0">
                <a:solidFill>
                  <a:srgbClr val="1F497D"/>
                </a:solidFill>
              </a:rPr>
              <a:t>     </a:t>
            </a:r>
            <a:r>
              <a:rPr lang="en-US" sz="2300" b="0" dirty="0" smtClean="0">
                <a:solidFill>
                  <a:srgbClr val="1F497D"/>
                </a:solidFill>
              </a:rPr>
              <a:t>(</a:t>
            </a:r>
            <a:r>
              <a:rPr lang="ru-RU" sz="2300" b="0" dirty="0" smtClean="0">
                <a:solidFill>
                  <a:srgbClr val="1F497D"/>
                </a:solidFill>
              </a:rPr>
              <a:t> </a:t>
            </a:r>
            <a:r>
              <a:rPr lang="ru-RU" sz="2300" b="0" dirty="0">
                <a:solidFill>
                  <a:srgbClr val="1F497D"/>
                </a:solidFill>
              </a:rPr>
              <a:t>в  частности , </a:t>
            </a:r>
            <a:r>
              <a:rPr lang="ru-RU" sz="2300" b="0" dirty="0" smtClean="0">
                <a:solidFill>
                  <a:srgbClr val="1F497D"/>
                </a:solidFill>
              </a:rPr>
              <a:t>инвестиций в мероприятия предусмотренные ПДУЭ</a:t>
            </a:r>
            <a:r>
              <a:rPr lang="ru-RU" sz="2300" b="0" dirty="0">
                <a:solidFill>
                  <a:srgbClr val="1F497D"/>
                </a:solidFill>
              </a:rPr>
              <a:t>)</a:t>
            </a:r>
            <a:endParaRPr lang="en-US" sz="2300" b="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2"/>
          <p:cNvSpPr>
            <a:spLocks noGrp="1"/>
          </p:cNvSpPr>
          <p:nvPr>
            <p:ph idx="4294967295"/>
          </p:nvPr>
        </p:nvSpPr>
        <p:spPr>
          <a:xfrm>
            <a:off x="755650" y="1714500"/>
            <a:ext cx="8229600" cy="4666828"/>
          </a:xfrm>
        </p:spPr>
        <p:txBody>
          <a:bodyPr/>
          <a:lstStyle/>
          <a:p>
            <a:pPr marL="609600" indent="-457200" algn="just" eaLnBrk="1" hangingPunct="1">
              <a:lnSpc>
                <a:spcPct val="85000"/>
              </a:lnSpc>
              <a:spcBef>
                <a:spcPts val="2400"/>
              </a:spcBef>
              <a:buFont typeface="Arial" charset="0"/>
              <a:buBlip>
                <a:blip r:embed="rId3"/>
              </a:buBlip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Соглашение Мэров это не  «просто еще одна кампания», но </a:t>
            </a:r>
            <a:r>
              <a:rPr lang="ru-RU" sz="24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серьезные обязательства местных властей </a:t>
            </a: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 надежными и измеримыми их вкладами в 20% сокращение потребления энергоресурсов и выбросов CO2 за счет устойчивого энергетического развития</a:t>
            </a:r>
            <a:endParaRPr lang="en-US" sz="24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marL="609600" indent="-457200" algn="just" eaLnBrk="1" hangingPunct="1">
              <a:lnSpc>
                <a:spcPct val="85000"/>
              </a:lnSpc>
              <a:spcBef>
                <a:spcPts val="2400"/>
              </a:spcBef>
              <a:buFont typeface="Arial" charset="0"/>
              <a:buBlip>
                <a:blip r:embed="rId3"/>
              </a:buBlip>
            </a:pP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Стороны, подписавшие Соглашение Мэров, обретут </a:t>
            </a:r>
            <a:r>
              <a:rPr lang="ru-RU" sz="24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преимущества в виде получения разнообразной поддержки за счет налаживания контактов</a:t>
            </a: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 с офисами Соглашения Мэров,</a:t>
            </a:r>
            <a:r>
              <a:rPr lang="ru-RU" sz="2400" dirty="0" smtClean="0">
                <a:solidFill>
                  <a:srgbClr val="1F497D"/>
                </a:solidFill>
              </a:rPr>
              <a:t> </a:t>
            </a: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Совместным</a:t>
            </a:r>
            <a:r>
              <a:rPr lang="en-GB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научно-исследовательским центром, международными донорскими организациями и другими привлеченными сторонами.</a:t>
            </a:r>
            <a:endParaRPr lang="en-GB" sz="24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Titre 1"/>
          <p:cNvSpPr>
            <a:spLocks noGrp="1"/>
          </p:cNvSpPr>
          <p:nvPr>
            <p:ph type="title" idx="4294967295"/>
          </p:nvPr>
        </p:nvSpPr>
        <p:spPr>
          <a:xfrm>
            <a:off x="935038" y="0"/>
            <a:ext cx="8208962" cy="15573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Выводы: </a:t>
            </a:r>
            <a:br>
              <a:rPr lang="ru-RU" sz="32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Что несет Соглашение Мэров</a:t>
            </a:r>
            <a:r>
              <a:rPr lang="en-GB" sz="3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  <a:endParaRPr lang="en-GB" sz="3200" b="1" smtClean="0">
              <a:latin typeface="Arial" charset="0"/>
              <a:cs typeface="Arial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>
          <a:xfrm>
            <a:off x="914400" y="1643063"/>
            <a:ext cx="8229600" cy="5214937"/>
          </a:xfrm>
        </p:spPr>
        <p:txBody>
          <a:bodyPr/>
          <a:lstStyle/>
          <a:p>
            <a:pPr eaLnBrk="1" hangingPunct="1">
              <a:spcBef>
                <a:spcPts val="300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Вопросы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b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anatoliy.kopets@eumayors.eu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khatuna.sichinava@eumayors.eu</a:t>
            </a:r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200" b="1" dirty="0" err="1" smtClean="0">
                <a:solidFill>
                  <a:schemeClr val="tx2"/>
                </a:solidFill>
                <a:latin typeface="Arial" charset="0"/>
                <a:cs typeface="Arial" charset="0"/>
                <a:hlinkClick r:id="rId5"/>
              </a:rPr>
              <a:t>svyatoslav.pavlyuk</a:t>
            </a:r>
            <a:r>
              <a:rPr lang="uk-UA" sz="32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@eumayors.eu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дополнительная информация</a:t>
            </a:r>
            <a: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br>
              <a:rPr lang="en-GB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charset="0"/>
                <a:cs typeface="Arial" charset="0"/>
                <a:hlinkClick r:id="rId6"/>
              </a:rPr>
              <a:t>www.soglasheniemerov.eu</a:t>
            </a:r>
            <a:r>
              <a:rPr lang="en-US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</a:br>
            <a:r>
              <a:rPr lang="en-US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  <a:t> </a:t>
            </a:r>
            <a:r>
              <a:rPr lang="ru-RU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  <a:t>на английском и других официальных языках </a:t>
            </a:r>
            <a:r>
              <a:rPr lang="en-US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  <a:t> EU … </a:t>
            </a:r>
            <a:r>
              <a:rPr lang="ru-RU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  <a:t/>
            </a:r>
            <a:br>
              <a:rPr lang="ru-RU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</a:br>
            <a:r>
              <a:rPr lang="ru-RU" sz="1400" i="1" dirty="0" smtClean="0">
                <a:solidFill>
                  <a:srgbClr val="003068"/>
                </a:solidFill>
                <a:latin typeface="Arial" charset="0"/>
                <a:cs typeface="Arial" charset="0"/>
              </a:rPr>
              <a:t> а также, не русском и других языках</a:t>
            </a:r>
            <a:endParaRPr lang="en-US" sz="1400" i="1" dirty="0" smtClean="0">
              <a:solidFill>
                <a:srgbClr val="003068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 txBox="1">
            <a:spLocks/>
          </p:cNvSpPr>
          <p:nvPr/>
        </p:nvSpPr>
        <p:spPr bwMode="auto">
          <a:xfrm>
            <a:off x="890588" y="639763"/>
            <a:ext cx="82438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3600" i="1">
                <a:solidFill>
                  <a:srgbClr val="99CC00"/>
                </a:solidFill>
                <a:latin typeface="Calibri" pitchFamily="34" charset="0"/>
              </a:rPr>
              <a:t>Спасибо за внимание!</a:t>
            </a:r>
            <a:endParaRPr lang="fr-BE" sz="3600" i="1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 txBox="1">
            <a:spLocks/>
          </p:cNvSpPr>
          <p:nvPr/>
        </p:nvSpPr>
        <p:spPr bwMode="auto">
          <a:xfrm>
            <a:off x="809625" y="1633538"/>
            <a:ext cx="8393113" cy="4964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2200" b="0" dirty="0" smtClean="0"/>
              <a:t>ФАКТ</a:t>
            </a:r>
            <a:r>
              <a:rPr lang="en-US" sz="2200" b="0" dirty="0" smtClean="0"/>
              <a:t>:</a:t>
            </a:r>
            <a:endParaRPr lang="en-US" sz="2200" b="0" dirty="0"/>
          </a:p>
          <a:p>
            <a:pPr algn="l"/>
            <a:r>
              <a:rPr lang="en-US" sz="2200" b="0" dirty="0" smtClean="0"/>
              <a:t>48</a:t>
            </a:r>
            <a:r>
              <a:rPr lang="ru-RU" sz="2200" b="0" dirty="0" smtClean="0"/>
              <a:t>я сессия генеральной Ассамблеи ООН еще в 1982 году утвердила </a:t>
            </a:r>
            <a:r>
              <a:rPr lang="en-US" sz="2200" b="0" dirty="0" smtClean="0"/>
              <a:t> </a:t>
            </a:r>
            <a:endParaRPr lang="ru-RU" sz="2200" b="0" u="sng" dirty="0">
              <a:solidFill>
                <a:srgbClr val="069606"/>
              </a:solidFill>
            </a:endParaRPr>
          </a:p>
          <a:p>
            <a:pPr algn="l"/>
            <a:r>
              <a:rPr lang="ru-RU" sz="2200" b="0" u="sng" dirty="0">
                <a:solidFill>
                  <a:srgbClr val="069606"/>
                </a:solidFill>
              </a:rPr>
              <a:t>	</a:t>
            </a:r>
            <a:r>
              <a:rPr lang="ru-RU" sz="2200" b="0" u="sng" dirty="0" smtClean="0">
                <a:solidFill>
                  <a:srgbClr val="069606"/>
                </a:solidFill>
              </a:rPr>
              <a:t>Мировую </a:t>
            </a:r>
            <a:r>
              <a:rPr lang="ru-RU" sz="2200" b="0" u="sng" dirty="0" smtClean="0">
                <a:solidFill>
                  <a:srgbClr val="069606"/>
                </a:solidFill>
              </a:rPr>
              <a:t>Хартию Природы..</a:t>
            </a:r>
            <a:r>
              <a:rPr lang="en-US" sz="2200" b="0" dirty="0" smtClean="0">
                <a:solidFill>
                  <a:srgbClr val="069606"/>
                </a:solidFill>
              </a:rPr>
              <a:t>. </a:t>
            </a:r>
            <a:endParaRPr lang="ru-RU" sz="2200" b="0" dirty="0" smtClean="0">
              <a:solidFill>
                <a:srgbClr val="069606"/>
              </a:solidFill>
            </a:endParaRPr>
          </a:p>
          <a:p>
            <a:pPr algn="l"/>
            <a:endParaRPr lang="en-US" sz="2200" b="0" dirty="0">
              <a:solidFill>
                <a:srgbClr val="069606"/>
              </a:solidFill>
            </a:endParaRPr>
          </a:p>
          <a:p>
            <a:pPr algn="l"/>
            <a:r>
              <a:rPr lang="ru-RU" sz="2200" b="0" dirty="0" smtClean="0"/>
              <a:t>В</a:t>
            </a:r>
            <a:r>
              <a:rPr lang="ru-RU" sz="2200" b="0" dirty="0" smtClean="0"/>
              <a:t> ней  </a:t>
            </a:r>
            <a:r>
              <a:rPr lang="ru-RU" sz="2200" b="0" dirty="0" smtClean="0"/>
              <a:t>сказано что </a:t>
            </a:r>
            <a:endParaRPr lang="en-US" sz="2200" b="0" dirty="0"/>
          </a:p>
          <a:p>
            <a:r>
              <a:rPr lang="ja-JP" altLang="en-US" sz="2200" b="0" u="sng" dirty="0">
                <a:solidFill>
                  <a:srgbClr val="069606"/>
                </a:solidFill>
              </a:rPr>
              <a:t>“</a:t>
            </a:r>
            <a:r>
              <a:rPr lang="en-US" sz="2200" b="0" u="sng" dirty="0" smtClean="0">
                <a:solidFill>
                  <a:srgbClr val="069606"/>
                </a:solidFill>
              </a:rPr>
              <a:t>…</a:t>
            </a:r>
            <a:r>
              <a:rPr lang="ru-RU" sz="2200" b="0" u="sng" dirty="0">
                <a:solidFill>
                  <a:srgbClr val="069606"/>
                </a:solidFill>
              </a:rPr>
              <a:t> </a:t>
            </a:r>
            <a:r>
              <a:rPr lang="ru-RU" sz="2200" b="0" u="sng" dirty="0" smtClean="0">
                <a:solidFill>
                  <a:srgbClr val="069606"/>
                </a:solidFill>
              </a:rPr>
              <a:t>   </a:t>
            </a:r>
            <a:r>
              <a:rPr lang="en-US" sz="2200" b="0" u="sng" dirty="0" smtClean="0">
                <a:solidFill>
                  <a:srgbClr val="069606"/>
                </a:solidFill>
              </a:rPr>
              <a:t> </a:t>
            </a:r>
            <a:r>
              <a:rPr lang="ru-RU" sz="2200" b="0" u="sng" dirty="0" smtClean="0">
                <a:solidFill>
                  <a:srgbClr val="069606"/>
                </a:solidFill>
              </a:rPr>
              <a:t>человечество является частью природы и жизнь </a:t>
            </a:r>
            <a:r>
              <a:rPr lang="ru-RU" sz="2200" b="0" u="sng" dirty="0" smtClean="0">
                <a:solidFill>
                  <a:srgbClr val="069606"/>
                </a:solidFill>
              </a:rPr>
              <a:t>зависит</a:t>
            </a:r>
          </a:p>
          <a:p>
            <a:r>
              <a:rPr lang="ru-RU" sz="2200" b="0" u="sng" dirty="0">
                <a:solidFill>
                  <a:srgbClr val="069606"/>
                </a:solidFill>
              </a:rPr>
              <a:t> </a:t>
            </a:r>
            <a:r>
              <a:rPr lang="ru-RU" sz="2200" b="0" u="sng" dirty="0" smtClean="0">
                <a:solidFill>
                  <a:srgbClr val="069606"/>
                </a:solidFill>
              </a:rPr>
              <a:t>  </a:t>
            </a:r>
            <a:r>
              <a:rPr lang="ru-RU" sz="2200" b="0" u="sng" dirty="0" smtClean="0">
                <a:solidFill>
                  <a:srgbClr val="069606"/>
                </a:solidFill>
              </a:rPr>
              <a:t>    от </a:t>
            </a:r>
            <a:r>
              <a:rPr lang="ru-RU" sz="2200" b="0" u="sng" dirty="0" smtClean="0">
                <a:solidFill>
                  <a:srgbClr val="069606"/>
                </a:solidFill>
              </a:rPr>
              <a:t>непрерывного функционирования природных систем</a:t>
            </a:r>
            <a:r>
              <a:rPr lang="en-US" sz="2200" b="0" u="sng" dirty="0"/>
              <a:t/>
            </a:r>
            <a:br>
              <a:rPr lang="en-US" sz="2200" b="0" u="sng" dirty="0"/>
            </a:br>
            <a:endParaRPr lang="ru-RU" sz="2200" b="0" u="sng" dirty="0" smtClean="0"/>
          </a:p>
          <a:p>
            <a:endParaRPr lang="en-US" sz="2200" b="0" dirty="0"/>
          </a:p>
          <a:p>
            <a:pPr algn="l"/>
            <a:r>
              <a:rPr lang="ru-RU" sz="2200" b="0" dirty="0" smtClean="0"/>
              <a:t>Вопрос</a:t>
            </a:r>
            <a:r>
              <a:rPr lang="en-US" sz="2200" b="0" dirty="0" smtClean="0"/>
              <a:t>:</a:t>
            </a:r>
            <a:endParaRPr lang="en-US" sz="2200" b="0" dirty="0"/>
          </a:p>
          <a:p>
            <a:endParaRPr lang="en-US" sz="1400" b="0" dirty="0">
              <a:solidFill>
                <a:srgbClr val="E46C0A"/>
              </a:solidFill>
            </a:endParaRPr>
          </a:p>
          <a:p>
            <a:r>
              <a:rPr lang="ru-RU" sz="2200" b="0" dirty="0" smtClean="0">
                <a:solidFill>
                  <a:schemeClr val="tx2"/>
                </a:solidFill>
              </a:rPr>
              <a:t>Живем ли мы в соответствии з этим утверждением? </a:t>
            </a:r>
            <a:endParaRPr lang="ru-RU" sz="2200" b="0" dirty="0" smtClean="0">
              <a:solidFill>
                <a:schemeClr val="tx2"/>
              </a:solidFill>
            </a:endParaRPr>
          </a:p>
          <a:p>
            <a:r>
              <a:rPr lang="ru-RU" sz="2200" b="0" dirty="0" smtClean="0">
                <a:solidFill>
                  <a:schemeClr val="tx2"/>
                </a:solidFill>
              </a:rPr>
              <a:t>Какую планету мы оставим будущим поколениям?</a:t>
            </a:r>
            <a:endParaRPr lang="en-US" sz="2200" b="0" dirty="0">
              <a:solidFill>
                <a:schemeClr val="tx2"/>
              </a:solidFill>
            </a:endParaRPr>
          </a:p>
          <a:p>
            <a:pPr algn="l"/>
            <a:endParaRPr lang="en-US" sz="2200" b="0" dirty="0">
              <a:solidFill>
                <a:schemeClr val="tx2"/>
              </a:solidFill>
            </a:endParaRPr>
          </a:p>
        </p:txBody>
      </p:sp>
      <p:sp>
        <p:nvSpPr>
          <p:cNvPr id="31746" name="Text Box 11"/>
          <p:cNvSpPr txBox="1">
            <a:spLocks noChangeArrowheads="1"/>
          </p:cNvSpPr>
          <p:nvPr/>
        </p:nvSpPr>
        <p:spPr bwMode="auto">
          <a:xfrm>
            <a:off x="721047" y="6477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ru-RU" sz="3600" dirty="0" smtClean="0">
                <a:solidFill>
                  <a:srgbClr val="1F497D"/>
                </a:solidFill>
                <a:latin typeface="Calibri" charset="0"/>
                <a:cs typeface="Arial Unicode MS" charset="0"/>
              </a:rPr>
              <a:t>Глобальные вопросы</a:t>
            </a:r>
            <a:endParaRPr kumimoji="1" lang="ru-RU" sz="3600" dirty="0">
              <a:solidFill>
                <a:srgbClr val="1F497D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1747" name="Line 14"/>
          <p:cNvSpPr>
            <a:spLocks noChangeShapeType="1"/>
          </p:cNvSpPr>
          <p:nvPr/>
        </p:nvSpPr>
        <p:spPr bwMode="auto">
          <a:xfrm>
            <a:off x="871538" y="1557338"/>
            <a:ext cx="817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8" name="Line 14"/>
          <p:cNvSpPr>
            <a:spLocks noChangeShapeType="1"/>
          </p:cNvSpPr>
          <p:nvPr/>
        </p:nvSpPr>
        <p:spPr bwMode="auto">
          <a:xfrm>
            <a:off x="827584" y="4869160"/>
            <a:ext cx="817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6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://www.quaker.org/clq/2007/aux/WorldEnergy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/>
          <a:stretch>
            <a:fillRect/>
          </a:stretch>
        </p:blipFill>
        <p:spPr bwMode="auto">
          <a:xfrm>
            <a:off x="728663" y="1692275"/>
            <a:ext cx="8424862" cy="443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1736725" y="2435225"/>
            <a:ext cx="4240213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3795" name="Line 12"/>
          <p:cNvSpPr>
            <a:spLocks noChangeShapeType="1"/>
          </p:cNvSpPr>
          <p:nvPr/>
        </p:nvSpPr>
        <p:spPr bwMode="auto">
          <a:xfrm flipV="1">
            <a:off x="8191500" y="1979613"/>
            <a:ext cx="0" cy="3457575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" name="Rectangle 2"/>
          <p:cNvSpPr txBox="1">
            <a:spLocks/>
          </p:cNvSpPr>
          <p:nvPr/>
        </p:nvSpPr>
        <p:spPr>
          <a:xfrm>
            <a:off x="729358" y="6021809"/>
            <a:ext cx="7344816" cy="575543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00" dirty="0">
                <a:latin typeface="+mj-lt"/>
                <a:ea typeface="+mj-ea"/>
                <a:cs typeface="+mj-cs"/>
              </a:rPr>
              <a:t>SOURCE: http://www.quaker.org/clq/2007/TQE155-EN-WorldEnergy-1.html, </a:t>
            </a:r>
            <a:endParaRPr lang="ru-RU" sz="9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00" dirty="0">
                <a:latin typeface="+mj-lt"/>
                <a:ea typeface="+mj-ea"/>
                <a:cs typeface="+mj-cs"/>
              </a:rPr>
              <a:t>Loren Cobb. The History and Future of World Energy. </a:t>
            </a:r>
            <a:r>
              <a:rPr lang="en-US" sz="900" i="1" dirty="0">
                <a:latin typeface="+mj-lt"/>
                <a:ea typeface="+mj-ea"/>
                <a:cs typeface="+mj-cs"/>
              </a:rPr>
              <a:t>The Quaker Economist</a:t>
            </a:r>
            <a:r>
              <a:rPr lang="en-US" sz="900" dirty="0">
                <a:latin typeface="+mj-lt"/>
                <a:ea typeface="+mj-ea"/>
                <a:cs typeface="+mj-cs"/>
              </a:rPr>
              <a:t>,</a:t>
            </a:r>
            <a:endParaRPr lang="uk-UA" sz="9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900" dirty="0">
                <a:latin typeface="+mj-lt"/>
                <a:ea typeface="+mj-ea"/>
                <a:cs typeface="+mj-cs"/>
              </a:rPr>
              <a:t>Volume 7, Number 155, Page 1</a:t>
            </a:r>
            <a:r>
              <a:rPr lang="ru-RU" sz="9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3797" name="Picture 4" descr="http://www.quaker.org/clq/2007/aux/WorldEnergy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9"/>
          <a:stretch>
            <a:fillRect/>
          </a:stretch>
        </p:blipFill>
        <p:spPr bwMode="auto">
          <a:xfrm>
            <a:off x="728663" y="1628775"/>
            <a:ext cx="8424862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8" name="Пряма сполучна лінія 38"/>
          <p:cNvCxnSpPr>
            <a:cxnSpLocks noChangeShapeType="1"/>
          </p:cNvCxnSpPr>
          <p:nvPr/>
        </p:nvCxnSpPr>
        <p:spPr bwMode="auto">
          <a:xfrm flipH="1">
            <a:off x="5900738" y="2435225"/>
            <a:ext cx="34925" cy="2997200"/>
          </a:xfrm>
          <a:prstGeom prst="line">
            <a:avLst/>
          </a:prstGeom>
          <a:noFill/>
          <a:ln w="2794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92" name="Group 36"/>
          <p:cNvGrpSpPr>
            <a:grpSpLocks/>
          </p:cNvGrpSpPr>
          <p:nvPr/>
        </p:nvGrpSpPr>
        <p:grpSpPr bwMode="auto">
          <a:xfrm>
            <a:off x="1762125" y="1995488"/>
            <a:ext cx="4224338" cy="3451225"/>
            <a:chOff x="884" y="1253"/>
            <a:chExt cx="2618" cy="2174"/>
          </a:xfrm>
        </p:grpSpPr>
        <p:pic>
          <p:nvPicPr>
            <p:cNvPr id="33808" name="Picture 4" descr="http://www.quaker.org/clq/2007/aux/WorldEnergy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 t="15352" r="72746" b="14047"/>
            <a:stretch>
              <a:fillRect/>
            </a:stretch>
          </p:blipFill>
          <p:spPr bwMode="auto">
            <a:xfrm>
              <a:off x="884" y="1253"/>
              <a:ext cx="2613" cy="2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4" descr="http://www.quaker.org/clq/2007/aux/WorldEnergy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0" t="15352" r="72746" b="57739"/>
            <a:stretch>
              <a:fillRect/>
            </a:stretch>
          </p:blipFill>
          <p:spPr bwMode="auto">
            <a:xfrm>
              <a:off x="884" y="2585"/>
              <a:ext cx="2618" cy="8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5935663" y="2003425"/>
            <a:ext cx="2255837" cy="3438525"/>
            <a:chOff x="3504" y="1253"/>
            <a:chExt cx="1481" cy="2166"/>
          </a:xfrm>
        </p:grpSpPr>
        <p:pic>
          <p:nvPicPr>
            <p:cNvPr id="33806" name="Picture 4" descr="http://www.quaker.org/clq/2007/aux/WorldEnergy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1" t="15352" r="72746" b="14047"/>
            <a:stretch>
              <a:fillRect/>
            </a:stretch>
          </p:blipFill>
          <p:spPr bwMode="auto">
            <a:xfrm>
              <a:off x="3515" y="1253"/>
              <a:ext cx="1470" cy="2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4" descr="http://www.quaker.org/clq/2007/aux/WorldEnergy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 t="15352" r="72746" b="57739"/>
            <a:stretch>
              <a:fillRect/>
            </a:stretch>
          </p:blipFill>
          <p:spPr bwMode="auto">
            <a:xfrm>
              <a:off x="3504" y="2588"/>
              <a:ext cx="1481" cy="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1" name="Rectangle 29"/>
          <p:cNvSpPr>
            <a:spLocks noChangeArrowheads="1"/>
          </p:cNvSpPr>
          <p:nvPr/>
        </p:nvSpPr>
        <p:spPr bwMode="auto">
          <a:xfrm>
            <a:off x="1881188" y="5878513"/>
            <a:ext cx="71437" cy="714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2" name="Text Box 30"/>
          <p:cNvSpPr txBox="1">
            <a:spLocks noChangeArrowheads="1"/>
          </p:cNvSpPr>
          <p:nvPr/>
        </p:nvSpPr>
        <p:spPr bwMode="auto">
          <a:xfrm>
            <a:off x="5683250" y="5540375"/>
            <a:ext cx="504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CC0000"/>
                </a:solidFill>
              </a:rPr>
              <a:t>2012</a:t>
            </a:r>
            <a:endParaRPr lang="ru-RU" sz="1000">
              <a:solidFill>
                <a:srgbClr val="CC0000"/>
              </a:solidFill>
            </a:endParaRPr>
          </a:p>
        </p:txBody>
      </p:sp>
      <p:sp>
        <p:nvSpPr>
          <p:cNvPr id="33803" name="Line 31"/>
          <p:cNvSpPr>
            <a:spLocks noChangeShapeType="1"/>
          </p:cNvSpPr>
          <p:nvPr/>
        </p:nvSpPr>
        <p:spPr bwMode="auto">
          <a:xfrm>
            <a:off x="5900738" y="5445125"/>
            <a:ext cx="0" cy="714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684213" y="268288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ru-RU" sz="3600" dirty="0" smtClean="0">
                <a:solidFill>
                  <a:srgbClr val="1F497D"/>
                </a:solidFill>
                <a:latin typeface="Calibri" charset="0"/>
                <a:cs typeface="Arial Unicode MS" charset="0"/>
              </a:rPr>
              <a:t>Рост населения и потребление энергии </a:t>
            </a:r>
            <a:endParaRPr kumimoji="1" lang="ru-RU" sz="3600" dirty="0">
              <a:solidFill>
                <a:srgbClr val="1F497D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ous-titre 2"/>
          <p:cNvSpPr txBox="1">
            <a:spLocks/>
          </p:cNvSpPr>
          <p:nvPr/>
        </p:nvSpPr>
        <p:spPr bwMode="auto">
          <a:xfrm>
            <a:off x="1027113" y="3068638"/>
            <a:ext cx="79200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lang="uk-UA" sz="5400" b="0">
              <a:solidFill>
                <a:srgbClr val="1F497D"/>
              </a:solidFill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600">
                <a:solidFill>
                  <a:srgbClr val="000000"/>
                </a:solidFill>
              </a:rPr>
              <a:t>Crude Oil Prices 1947 - October 2011</a:t>
            </a:r>
            <a:r>
              <a:rPr lang="en-US" sz="800"/>
              <a:t/>
            </a:r>
            <a:br>
              <a:rPr lang="en-US" sz="800"/>
            </a:br>
            <a:r>
              <a:rPr lang="en-US" b="0">
                <a:latin typeface="Times New Roman" charset="0"/>
              </a:rPr>
              <a:t>  </a:t>
            </a:r>
            <a:r>
              <a:rPr lang="en-US" sz="15700"/>
              <a:t> </a:t>
            </a:r>
            <a:endParaRPr lang="en-US" b="0">
              <a:latin typeface="Times New Roman" charset="0"/>
            </a:endParaRP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684213" y="142875"/>
            <a:ext cx="8099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ru-RU" sz="3600" dirty="0" smtClean="0">
                <a:solidFill>
                  <a:srgbClr val="1F497D"/>
                </a:solidFill>
                <a:latin typeface="Calibri" charset="0"/>
                <a:cs typeface="Arial Unicode MS" charset="0"/>
              </a:rPr>
              <a:t>Запасы топлива в мире определяют границу индустриальной экономики</a:t>
            </a:r>
            <a:r>
              <a:rPr kumimoji="1" lang="en-US" sz="3600" dirty="0" smtClean="0">
                <a:solidFill>
                  <a:srgbClr val="1F497D"/>
                </a:solidFill>
                <a:latin typeface="Calibri" charset="0"/>
                <a:cs typeface="Arial Unicode MS" charset="0"/>
              </a:rPr>
              <a:t>  </a:t>
            </a:r>
            <a:endParaRPr kumimoji="1" lang="ru-RU" sz="3600" dirty="0">
              <a:solidFill>
                <a:srgbClr val="1F497D"/>
              </a:solidFill>
              <a:latin typeface="Calibri" charset="0"/>
              <a:cs typeface="Arial Unicode MS" charset="0"/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1454150" y="6223000"/>
            <a:ext cx="8604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latin typeface="Calibri" charset="0"/>
              </a:rPr>
              <a:t>Source: World energy statistic from </a:t>
            </a:r>
            <a:r>
              <a:rPr lang="uk-UA" sz="1100">
                <a:latin typeface="Calibri" charset="0"/>
                <a:hlinkClick r:id="rId3"/>
              </a:rPr>
              <a:t>http://www.worldometers.info/</a:t>
            </a:r>
            <a:r>
              <a:rPr lang="en-US" sz="1100">
                <a:latin typeface="Calibri" charset="0"/>
              </a:rPr>
              <a:t> on July 26, 2012</a:t>
            </a:r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86490"/>
              </p:ext>
            </p:extLst>
          </p:nvPr>
        </p:nvGraphicFramePr>
        <p:xfrm>
          <a:off x="1476375" y="1773238"/>
          <a:ext cx="6840538" cy="3887789"/>
        </p:xfrm>
        <a:graphic>
          <a:graphicData uri="http://schemas.openxmlformats.org/drawingml/2006/table">
            <a:tbl>
              <a:tblPr/>
              <a:tblGrid>
                <a:gridCol w="3495675"/>
                <a:gridCol w="3344863"/>
              </a:tblGrid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1,271,514,113,437 (barrels)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16365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нефти осталось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6365C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15 137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дней до конца нефти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1,150,704,840,490 (boe)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538DD5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Г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аза осталось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538DD5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60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563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дней до конца газа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4,400,276,483,657(boe)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Угля осталось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151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734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дней до конца угля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8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ous-titre 2"/>
          <p:cNvSpPr txBox="1">
            <a:spLocks/>
          </p:cNvSpPr>
          <p:nvPr/>
        </p:nvSpPr>
        <p:spPr bwMode="auto">
          <a:xfrm>
            <a:off x="1027113" y="3068638"/>
            <a:ext cx="79200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lang="uk-UA" sz="5400" b="0">
              <a:solidFill>
                <a:srgbClr val="1F497D"/>
              </a:solidFill>
            </a:endParaRPr>
          </a:p>
        </p:txBody>
      </p:sp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187450" y="6500813"/>
            <a:ext cx="57419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GB" sz="800">
              <a:hlinkClick r:id="rId3"/>
            </a:endParaRPr>
          </a:p>
          <a:p>
            <a:r>
              <a:rPr lang="en-GB" sz="800">
                <a:hlinkClick r:id="rId4"/>
              </a:rPr>
              <a:t>Source: http://www.wtrg.com/prices.htm</a:t>
            </a:r>
            <a:endParaRPr lang="en-GB" sz="800">
              <a:hlinkClick r:id="rId3"/>
            </a:endParaRPr>
          </a:p>
          <a:p>
            <a:pPr algn="ctr"/>
            <a:endParaRPr lang="en-GB" sz="800">
              <a:hlinkClick r:id="rId3"/>
            </a:endParaRPr>
          </a:p>
          <a:p>
            <a:pPr algn="ctr"/>
            <a:endParaRPr lang="en-GB" sz="800">
              <a:hlinkClick r:id="rId3"/>
            </a:endParaRPr>
          </a:p>
          <a:p>
            <a:pPr algn="ctr"/>
            <a:endParaRPr lang="en-GB" sz="800">
              <a:hlinkClick r:id="rId3"/>
            </a:endParaRPr>
          </a:p>
          <a:p>
            <a:pPr algn="ctr"/>
            <a:endParaRPr lang="en-GB" sz="800">
              <a:hlinkClick r:id="rId3"/>
            </a:endParaRPr>
          </a:p>
          <a:p>
            <a:pPr algn="ctr"/>
            <a:endParaRPr lang="en-GB" sz="800">
              <a:hlinkClick r:id="rId3"/>
            </a:endParaRPr>
          </a:p>
          <a:p>
            <a:pPr algn="ctr"/>
            <a:r>
              <a:rPr lang="en-GB" sz="800">
                <a:hlinkClick r:id="rId3"/>
              </a:rPr>
              <a:t>http://www.businessmonitor.com/bmotrial/oil-gas/?gclid=CJDU9_DC57ACFawtmAodk2zakw</a:t>
            </a:r>
            <a:endParaRPr lang="uk-UA" sz="8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600">
                <a:solidFill>
                  <a:srgbClr val="000000"/>
                </a:solidFill>
              </a:rPr>
              <a:t>Crude Oil Prices 1947 - October 2011</a:t>
            </a:r>
            <a:r>
              <a:rPr lang="en-US" sz="800"/>
              <a:t/>
            </a:r>
            <a:br>
              <a:rPr lang="en-US" sz="800"/>
            </a:br>
            <a:r>
              <a:rPr lang="en-US" b="0">
                <a:latin typeface="Times New Roman" charset="0"/>
              </a:rPr>
              <a:t>  </a:t>
            </a:r>
            <a:r>
              <a:rPr lang="en-US" sz="15700"/>
              <a:t> </a:t>
            </a:r>
            <a:endParaRPr lang="en-US" b="0">
              <a:latin typeface="Times New Roman" charset="0"/>
            </a:endParaRP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684213" y="201613"/>
            <a:ext cx="8099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ru-RU" sz="3600" dirty="0" smtClean="0">
                <a:solidFill>
                  <a:srgbClr val="1F497D"/>
                </a:solidFill>
                <a:latin typeface="Calibri" charset="0"/>
                <a:cs typeface="Arial Unicode MS" charset="0"/>
              </a:rPr>
              <a:t>Растущая цена энергоносителей – новая реальность для экономики </a:t>
            </a:r>
            <a:endParaRPr kumimoji="1" lang="ru-RU" sz="3600" dirty="0">
              <a:solidFill>
                <a:srgbClr val="1F497D"/>
              </a:solidFill>
              <a:latin typeface="Calibri" charset="0"/>
              <a:cs typeface="Arial Unicode MS" charset="0"/>
            </a:endParaRPr>
          </a:p>
        </p:txBody>
      </p:sp>
      <p:pic>
        <p:nvPicPr>
          <p:cNvPr id="36869" name="Picture 7" descr="Crude Oil&#10;                  Prices 1867-200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77988"/>
            <a:ext cx="69611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14"/>
          <p:cNvSpPr>
            <a:spLocks noChangeShapeType="1"/>
          </p:cNvSpPr>
          <p:nvPr/>
        </p:nvSpPr>
        <p:spPr bwMode="auto">
          <a:xfrm>
            <a:off x="900113" y="1543050"/>
            <a:ext cx="817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8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610600" cy="13843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3333CC"/>
                </a:solidFill>
                <a:latin typeface="Calibri" charset="0"/>
              </a:rPr>
              <a:t>Распределение структуры потребления между тремя инженерными </a:t>
            </a:r>
            <a:r>
              <a:rPr lang="ru-RU" sz="3000" b="1" dirty="0">
                <a:solidFill>
                  <a:srgbClr val="3333CC"/>
                </a:solidFill>
                <a:latin typeface="Calibri" charset="0"/>
              </a:rPr>
              <a:t>и</a:t>
            </a:r>
            <a:r>
              <a:rPr lang="ru-RU" sz="3000" b="1" dirty="0" smtClean="0">
                <a:solidFill>
                  <a:srgbClr val="3333CC"/>
                </a:solidFill>
                <a:latin typeface="Calibri" charset="0"/>
              </a:rPr>
              <a:t>нфраструктурами  </a:t>
            </a:r>
            <a:r>
              <a:rPr lang="en-US" sz="3000" b="1" dirty="0" smtClean="0">
                <a:solidFill>
                  <a:srgbClr val="3333CC"/>
                </a:solidFill>
                <a:latin typeface="Calibri" charset="0"/>
              </a:rPr>
              <a:t> </a:t>
            </a:r>
            <a:r>
              <a:rPr lang="ru-RU" sz="3000" b="1" dirty="0" smtClean="0">
                <a:solidFill>
                  <a:srgbClr val="3333CC"/>
                </a:solidFill>
                <a:latin typeface="Calibri" charset="0"/>
              </a:rPr>
              <a:t>в развитых экономиках </a:t>
            </a:r>
            <a:r>
              <a:rPr lang="en-US" sz="3000" b="1" dirty="0">
                <a:solidFill>
                  <a:srgbClr val="3333CC"/>
                </a:solidFill>
                <a:latin typeface="Calibri" charset="0"/>
              </a:rPr>
              <a:t/>
            </a:r>
            <a:br>
              <a:rPr lang="en-US" sz="3000" b="1" dirty="0">
                <a:solidFill>
                  <a:srgbClr val="3333CC"/>
                </a:solidFill>
                <a:latin typeface="Calibri" charset="0"/>
              </a:rPr>
            </a:br>
            <a:endParaRPr lang="en-US" sz="3300" b="1" dirty="0">
              <a:solidFill>
                <a:srgbClr val="3333CC"/>
              </a:solidFill>
              <a:latin typeface="Calibri" charset="0"/>
            </a:endParaRPr>
          </a:p>
        </p:txBody>
      </p:sp>
      <p:pic>
        <p:nvPicPr>
          <p:cNvPr id="38914" name="Picture 4" descr="6a00d8341c67ce53ef0120a5717664970c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4675"/>
            <a:ext cx="83820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14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0"/>
          <p:cNvSpPr>
            <a:spLocks noChangeArrowheads="1"/>
          </p:cNvSpPr>
          <p:nvPr/>
        </p:nvSpPr>
        <p:spPr bwMode="auto">
          <a:xfrm>
            <a:off x="0" y="-3886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pSp>
        <p:nvGrpSpPr>
          <p:cNvPr id="46082" name="Group 59"/>
          <p:cNvGrpSpPr>
            <a:grpSpLocks/>
          </p:cNvGrpSpPr>
          <p:nvPr/>
        </p:nvGrpSpPr>
        <p:grpSpPr bwMode="auto">
          <a:xfrm>
            <a:off x="869950" y="1241425"/>
            <a:ext cx="8281988" cy="5608638"/>
            <a:chOff x="1020" y="572"/>
            <a:chExt cx="4607" cy="3075"/>
          </a:xfrm>
        </p:grpSpPr>
        <p:pic>
          <p:nvPicPr>
            <p:cNvPr id="46086" name="tile_1_1" descr="http://tms1.visicom.ua/1.0.1/ukraine_ru/0/1/1.pn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576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tile_2_1" descr="http://tms1.visicom.ua/1.0.1/ukraine_ru/0/2/1.pn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" y="572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tile_1_0" descr="http://tms2.visicom.ua/1.0.1/ukraine_ru/0/1/0.png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" y="2111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tile_0_0" descr="http://tms3.visicom.ua/1.0.1/ukraine_ru/0/0/0.png"/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2109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tile_0_1" descr="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576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tile_2_0" descr="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" y="2110"/>
              <a:ext cx="153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Oval 11"/>
            <p:cNvSpPr>
              <a:spLocks noChangeArrowheads="1"/>
            </p:cNvSpPr>
            <p:nvPr/>
          </p:nvSpPr>
          <p:spPr bwMode="auto">
            <a:xfrm>
              <a:off x="3016" y="1162"/>
              <a:ext cx="318" cy="318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3" name="Oval 11"/>
            <p:cNvSpPr>
              <a:spLocks noChangeArrowheads="1"/>
            </p:cNvSpPr>
            <p:nvPr/>
          </p:nvSpPr>
          <p:spPr bwMode="auto">
            <a:xfrm>
              <a:off x="3307" y="851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4" name="Oval 11"/>
            <p:cNvSpPr>
              <a:spLocks noChangeArrowheads="1"/>
            </p:cNvSpPr>
            <p:nvPr/>
          </p:nvSpPr>
          <p:spPr bwMode="auto">
            <a:xfrm>
              <a:off x="2064" y="1170"/>
              <a:ext cx="91" cy="90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5" name="Oval 11"/>
            <p:cNvSpPr>
              <a:spLocks noChangeArrowheads="1"/>
            </p:cNvSpPr>
            <p:nvPr/>
          </p:nvSpPr>
          <p:spPr bwMode="auto">
            <a:xfrm>
              <a:off x="2686" y="1327"/>
              <a:ext cx="46" cy="4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6" name="Oval 11"/>
            <p:cNvSpPr>
              <a:spLocks noChangeArrowheads="1"/>
            </p:cNvSpPr>
            <p:nvPr/>
          </p:nvSpPr>
          <p:spPr bwMode="auto">
            <a:xfrm>
              <a:off x="4191" y="1096"/>
              <a:ext cx="46" cy="4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7" name="Oval 11"/>
            <p:cNvSpPr>
              <a:spLocks noChangeArrowheads="1"/>
            </p:cNvSpPr>
            <p:nvPr/>
          </p:nvSpPr>
          <p:spPr bwMode="auto">
            <a:xfrm>
              <a:off x="2616" y="1690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8" name="Oval 11"/>
            <p:cNvSpPr>
              <a:spLocks noChangeArrowheads="1"/>
            </p:cNvSpPr>
            <p:nvPr/>
          </p:nvSpPr>
          <p:spPr bwMode="auto">
            <a:xfrm>
              <a:off x="2246" y="1615"/>
              <a:ext cx="90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099" name="Oval 11"/>
            <p:cNvSpPr>
              <a:spLocks noChangeArrowheads="1"/>
            </p:cNvSpPr>
            <p:nvPr/>
          </p:nvSpPr>
          <p:spPr bwMode="auto">
            <a:xfrm>
              <a:off x="1490" y="1437"/>
              <a:ext cx="136" cy="13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0" name="Oval 11"/>
            <p:cNvSpPr>
              <a:spLocks noChangeArrowheads="1"/>
            </p:cNvSpPr>
            <p:nvPr/>
          </p:nvSpPr>
          <p:spPr bwMode="auto">
            <a:xfrm>
              <a:off x="4195" y="2160"/>
              <a:ext cx="226" cy="227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1" name="Oval 11"/>
            <p:cNvSpPr>
              <a:spLocks noChangeArrowheads="1"/>
            </p:cNvSpPr>
            <p:nvPr/>
          </p:nvSpPr>
          <p:spPr bwMode="auto">
            <a:xfrm>
              <a:off x="1927" y="1586"/>
              <a:ext cx="45" cy="5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2" name="Oval 11"/>
            <p:cNvSpPr>
              <a:spLocks noChangeArrowheads="1"/>
            </p:cNvSpPr>
            <p:nvPr/>
          </p:nvSpPr>
          <p:spPr bwMode="auto">
            <a:xfrm>
              <a:off x="1111" y="1925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3" name="Oval 11"/>
            <p:cNvSpPr>
              <a:spLocks noChangeArrowheads="1"/>
            </p:cNvSpPr>
            <p:nvPr/>
          </p:nvSpPr>
          <p:spPr bwMode="auto">
            <a:xfrm>
              <a:off x="1697" y="1805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4" name="Oval 11"/>
            <p:cNvSpPr>
              <a:spLocks noChangeArrowheads="1"/>
            </p:cNvSpPr>
            <p:nvPr/>
          </p:nvSpPr>
          <p:spPr bwMode="auto">
            <a:xfrm>
              <a:off x="1837" y="1132"/>
              <a:ext cx="90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5" name="Oval 11"/>
            <p:cNvSpPr>
              <a:spLocks noChangeArrowheads="1"/>
            </p:cNvSpPr>
            <p:nvPr/>
          </p:nvSpPr>
          <p:spPr bwMode="auto">
            <a:xfrm>
              <a:off x="3515" y="1933"/>
              <a:ext cx="136" cy="13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6" name="Oval 11"/>
            <p:cNvSpPr>
              <a:spLocks noChangeArrowheads="1"/>
            </p:cNvSpPr>
            <p:nvPr/>
          </p:nvSpPr>
          <p:spPr bwMode="auto">
            <a:xfrm>
              <a:off x="3487" y="2540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7" name="Oval 11"/>
            <p:cNvSpPr>
              <a:spLocks noChangeArrowheads="1"/>
            </p:cNvSpPr>
            <p:nvPr/>
          </p:nvSpPr>
          <p:spPr bwMode="auto">
            <a:xfrm>
              <a:off x="3107" y="2614"/>
              <a:ext cx="226" cy="227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8" name="Oval 11"/>
            <p:cNvSpPr>
              <a:spLocks noChangeArrowheads="1"/>
            </p:cNvSpPr>
            <p:nvPr/>
          </p:nvSpPr>
          <p:spPr bwMode="auto">
            <a:xfrm>
              <a:off x="4150" y="1888"/>
              <a:ext cx="227" cy="227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09" name="Oval 11"/>
            <p:cNvSpPr>
              <a:spLocks noChangeArrowheads="1"/>
            </p:cNvSpPr>
            <p:nvPr/>
          </p:nvSpPr>
          <p:spPr bwMode="auto">
            <a:xfrm>
              <a:off x="4104" y="1537"/>
              <a:ext cx="91" cy="90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0" name="Oval 11"/>
            <p:cNvSpPr>
              <a:spLocks noChangeArrowheads="1"/>
            </p:cNvSpPr>
            <p:nvPr/>
          </p:nvSpPr>
          <p:spPr bwMode="auto">
            <a:xfrm>
              <a:off x="3515" y="1640"/>
              <a:ext cx="45" cy="46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1" name="Oval 11"/>
            <p:cNvSpPr>
              <a:spLocks noChangeArrowheads="1"/>
            </p:cNvSpPr>
            <p:nvPr/>
          </p:nvSpPr>
          <p:spPr bwMode="auto">
            <a:xfrm>
              <a:off x="4830" y="2069"/>
              <a:ext cx="226" cy="227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2" name="Oval 11"/>
            <p:cNvSpPr>
              <a:spLocks noChangeArrowheads="1"/>
            </p:cNvSpPr>
            <p:nvPr/>
          </p:nvSpPr>
          <p:spPr bwMode="auto">
            <a:xfrm>
              <a:off x="4468" y="1344"/>
              <a:ext cx="226" cy="227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3" name="Oval 11"/>
            <p:cNvSpPr>
              <a:spLocks noChangeArrowheads="1"/>
            </p:cNvSpPr>
            <p:nvPr/>
          </p:nvSpPr>
          <p:spPr bwMode="auto">
            <a:xfrm>
              <a:off x="5285" y="1933"/>
              <a:ext cx="90" cy="90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4" name="Oval 11"/>
            <p:cNvSpPr>
              <a:spLocks noChangeArrowheads="1"/>
            </p:cNvSpPr>
            <p:nvPr/>
          </p:nvSpPr>
          <p:spPr bwMode="auto">
            <a:xfrm>
              <a:off x="3726" y="2690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5" name="Oval 11"/>
            <p:cNvSpPr>
              <a:spLocks noChangeArrowheads="1"/>
            </p:cNvSpPr>
            <p:nvPr/>
          </p:nvSpPr>
          <p:spPr bwMode="auto">
            <a:xfrm>
              <a:off x="4014" y="3294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6116" name="Oval 11"/>
            <p:cNvSpPr>
              <a:spLocks noChangeArrowheads="1"/>
            </p:cNvSpPr>
            <p:nvPr/>
          </p:nvSpPr>
          <p:spPr bwMode="auto">
            <a:xfrm>
              <a:off x="1989" y="2024"/>
              <a:ext cx="91" cy="91"/>
            </a:xfrm>
            <a:prstGeom prst="ellipse">
              <a:avLst/>
            </a:prstGeom>
            <a:solidFill>
              <a:srgbClr val="FF9900">
                <a:alpha val="4705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46083" name="Text Box 60"/>
          <p:cNvSpPr txBox="1">
            <a:spLocks noChangeArrowheads="1"/>
          </p:cNvSpPr>
          <p:nvPr/>
        </p:nvSpPr>
        <p:spPr bwMode="auto">
          <a:xfrm>
            <a:off x="539552" y="4653136"/>
            <a:ext cx="475297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FF3300"/>
                </a:solidFill>
              </a:rPr>
              <a:t>78%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rgbClr val="111111"/>
                </a:solidFill>
              </a:rPr>
              <a:t>энергоресурсов Украины потребляются в </a:t>
            </a:r>
            <a:r>
              <a:rPr lang="ru-RU" sz="1800" dirty="0" smtClean="0">
                <a:solidFill>
                  <a:srgbClr val="111111"/>
                </a:solidFill>
              </a:rPr>
              <a:t>городах, </a:t>
            </a:r>
            <a:br>
              <a:rPr lang="ru-RU" sz="1800" dirty="0" smtClean="0">
                <a:solidFill>
                  <a:srgbClr val="111111"/>
                </a:solidFill>
              </a:rPr>
            </a:br>
            <a:r>
              <a:rPr lang="ru-RU" sz="1800" dirty="0" smtClean="0">
                <a:solidFill>
                  <a:srgbClr val="111111"/>
                </a:solidFill>
              </a:rPr>
              <a:t>в ЕС этот показатель 70-75%</a:t>
            </a:r>
            <a:endParaRPr lang="en-US" sz="1800" dirty="0">
              <a:solidFill>
                <a:srgbClr val="11111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800" dirty="0" smtClean="0">
                <a:solidFill>
                  <a:srgbClr val="111111"/>
                </a:solidFill>
              </a:rPr>
              <a:t>Большинство городов не имеет соответствующих структур, программ и  планов </a:t>
            </a:r>
            <a:endParaRPr lang="en-US" sz="1800" dirty="0">
              <a:solidFill>
                <a:srgbClr val="111111"/>
              </a:solidFill>
            </a:endParaRPr>
          </a:p>
        </p:txBody>
      </p:sp>
      <p:sp>
        <p:nvSpPr>
          <p:cNvPr id="46084" name="Title 1"/>
          <p:cNvSpPr txBox="1">
            <a:spLocks/>
          </p:cNvSpPr>
          <p:nvPr/>
        </p:nvSpPr>
        <p:spPr bwMode="auto">
          <a:xfrm>
            <a:off x="900113" y="-117475"/>
            <a:ext cx="81724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0" hangingPunct="0"/>
            <a:r>
              <a:rPr lang="ru-RU" dirty="0" smtClean="0">
                <a:solidFill>
                  <a:srgbClr val="1F497D"/>
                </a:solidFill>
              </a:rPr>
              <a:t>Где мы потребляем энергию</a:t>
            </a:r>
            <a:r>
              <a:rPr lang="en-US" dirty="0" smtClean="0">
                <a:solidFill>
                  <a:srgbClr val="1F497D"/>
                </a:solidFill>
              </a:rPr>
              <a:t>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6085" name="Line 14"/>
          <p:cNvSpPr>
            <a:spLocks noChangeShapeType="1"/>
          </p:cNvSpPr>
          <p:nvPr/>
        </p:nvSpPr>
        <p:spPr bwMode="auto">
          <a:xfrm>
            <a:off x="900113" y="12525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10828</TotalTime>
  <Words>1409</Words>
  <Application>Microsoft Macintosh PowerPoint</Application>
  <PresentationFormat>Экран (4:3)</PresentationFormat>
  <Paragraphs>216</Paragraphs>
  <Slides>33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Default Design</vt:lpstr>
      <vt:lpstr>Conception personnalisée</vt:lpstr>
      <vt:lpstr>«Соглашение Мэров - Восток» -  новый проект Европейской Комиссии в поддержку устойчивого энергетического развития городов</vt:lpstr>
      <vt:lpstr>Вкратце о Соглашении Мэров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структуры потребления между тремя инженерными инфраструктурами   в развитых экономиках  </vt:lpstr>
      <vt:lpstr>Презентация PowerPoint</vt:lpstr>
      <vt:lpstr>Важно понимать, что</vt:lpstr>
      <vt:lpstr>Плохие новости для “Homo Industrialis”</vt:lpstr>
      <vt:lpstr>Презентация PowerPoint</vt:lpstr>
      <vt:lpstr>Презентация PowerPoint</vt:lpstr>
      <vt:lpstr>Что такое Соглашение Мэров?</vt:lpstr>
      <vt:lpstr>Соглашение Мэров призывает:</vt:lpstr>
      <vt:lpstr>Презентация PowerPoint</vt:lpstr>
      <vt:lpstr>Презентация PowerPoint</vt:lpstr>
      <vt:lpstr>Базовый уровень выбросов  - в каких секторах проводятся оценки?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такое План действий по устойчивой энергетике?</vt:lpstr>
      <vt:lpstr>Ключевые показатели Соглашения  (по состоянию на сентябрь 2012 года)</vt:lpstr>
      <vt:lpstr>Число городов-участников Соглашения в странах Восточного Партнерства и Центральной Азии </vt:lpstr>
      <vt:lpstr>Беспрецедентное сотрудничество между различными субъектами = многостроняя поддержка !</vt:lpstr>
      <vt:lpstr>Презентация PowerPoint</vt:lpstr>
      <vt:lpstr>Презентация PowerPoint</vt:lpstr>
      <vt:lpstr>Презентация PowerPoint</vt:lpstr>
      <vt:lpstr>Служба технической помощи участникам Соглашения Мэров в Брюсселе и Львове</vt:lpstr>
      <vt:lpstr>Четыре главные миссии проекта Соглашение Мэров - Восток</vt:lpstr>
      <vt:lpstr>Выводы:  Что несет Соглашение Мэров?</vt:lpstr>
      <vt:lpstr>Вопросы:  anatoliy.kopets@eumayors.eu khatuna.sichinava@eumayors.eu svyatoslav.pavlyuk@eumayors.eu  дополнительная информация: www.soglasheniemerov.eu   на английском и других официальных языках  EU …   а также, не русском и других языках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</dc:creator>
  <cp:lastModifiedBy>Svyatoslav</cp:lastModifiedBy>
  <cp:revision>356</cp:revision>
  <dcterms:created xsi:type="dcterms:W3CDTF">2008-12-10T11:25:20Z</dcterms:created>
  <dcterms:modified xsi:type="dcterms:W3CDTF">2012-10-15T22:53:47Z</dcterms:modified>
</cp:coreProperties>
</file>